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13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95" r:id="rId3"/>
    <p:sldId id="467" r:id="rId4"/>
    <p:sldId id="468" r:id="rId5"/>
    <p:sldId id="464" r:id="rId6"/>
    <p:sldId id="497" r:id="rId7"/>
    <p:sldId id="501" r:id="rId8"/>
    <p:sldId id="469" r:id="rId9"/>
    <p:sldId id="503" r:id="rId10"/>
    <p:sldId id="504" r:id="rId11"/>
    <p:sldId id="505" r:id="rId12"/>
    <p:sldId id="521" r:id="rId13"/>
    <p:sldId id="523" r:id="rId14"/>
    <p:sldId id="472" r:id="rId15"/>
    <p:sldId id="470" r:id="rId16"/>
    <p:sldId id="473" r:id="rId17"/>
    <p:sldId id="500" r:id="rId18"/>
    <p:sldId id="478" r:id="rId19"/>
    <p:sldId id="525" r:id="rId20"/>
    <p:sldId id="526" r:id="rId21"/>
    <p:sldId id="471" r:id="rId22"/>
    <p:sldId id="499" r:id="rId23"/>
  </p:sldIdLst>
  <p:sldSz cx="12192000" cy="6858000"/>
  <p:notesSz cx="6858000" cy="9144000"/>
  <p:embeddedFontLst>
    <p:embeddedFont>
      <p:font typeface="思源黑体 CN Bold" panose="020B0800000000000000" pitchFamily="34" charset="-122"/>
      <p:bold r:id="rId29"/>
    </p:embeddedFont>
    <p:embeddedFont>
      <p:font typeface="思源黑体 CN Light" panose="020B0300000000000000" pitchFamily="34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40FC0A2-AB06-46A8-A159-3F267510103A}">
          <p14:sldIdLst>
            <p14:sldId id="495"/>
            <p14:sldId id="467"/>
            <p14:sldId id="468"/>
            <p14:sldId id="464"/>
            <p14:sldId id="497"/>
            <p14:sldId id="501"/>
            <p14:sldId id="469"/>
            <p14:sldId id="503"/>
            <p14:sldId id="504"/>
            <p14:sldId id="505"/>
            <p14:sldId id="521"/>
            <p14:sldId id="523"/>
            <p14:sldId id="472"/>
            <p14:sldId id="470"/>
            <p14:sldId id="473"/>
            <p14:sldId id="500"/>
            <p14:sldId id="478"/>
            <p14:sldId id="525"/>
            <p14:sldId id="526"/>
            <p14:sldId id="471"/>
            <p14:sldId id="4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7" userDrawn="1">
          <p15:clr>
            <a:srgbClr val="A4A3A4"/>
          </p15:clr>
        </p15:guide>
        <p15:guide id="2" pos="3815" userDrawn="1">
          <p15:clr>
            <a:srgbClr val="A4A3A4"/>
          </p15:clr>
        </p15:guide>
        <p15:guide id="3" orient="horz" pos="34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FF"/>
    <a:srgbClr val="000833"/>
    <a:srgbClr val="00145F"/>
    <a:srgbClr val="1F4F8A"/>
    <a:srgbClr val="38BA46"/>
    <a:srgbClr val="AEF00F"/>
    <a:srgbClr val="133A69"/>
    <a:srgbClr val="215390"/>
    <a:srgbClr val="0E1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978" y="53"/>
      </p:cViewPr>
      <p:guideLst>
        <p:guide orient="horz" pos="2207"/>
        <p:guide pos="3815"/>
        <p:guide orient="horz" pos="34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231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CN Bold" panose="020B0800000000000000" pitchFamily="34" charset="-122"/>
              </a:rPr>
            </a:fld>
            <a:endParaRPr lang="zh-CN" altLang="en-US">
              <a:cs typeface="思源黑体 CN Bold" panose="020B08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CN Bold" panose="020B0800000000000000" pitchFamily="34" charset="-122"/>
              </a:rPr>
            </a:fld>
            <a:endParaRPr lang="zh-CN" altLang="en-US">
              <a:cs typeface="思源黑体 CN Bold" panose="020B08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hidden="1"/>
          <p:cNvSpPr txBox="1"/>
          <p:nvPr userDrawn="1"/>
        </p:nvSpPr>
        <p:spPr>
          <a:xfrm>
            <a:off x="10617200" y="-546100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noFill/>
                <a:cs typeface="思源黑体 CN Bold" panose="020B0800000000000000" pitchFamily="34" charset="-122"/>
              </a:rPr>
              <a:t>BY YUSHEN</a:t>
            </a:r>
            <a:endParaRPr lang="zh-CN" altLang="en-US" dirty="0">
              <a:noFill/>
              <a:cs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hidden="1"/>
          <p:cNvSpPr txBox="1"/>
          <p:nvPr userDrawn="1"/>
        </p:nvSpPr>
        <p:spPr>
          <a:xfrm>
            <a:off x="10617200" y="-546100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noFill/>
                <a:cs typeface="思源黑体 CN Bold" panose="020B0800000000000000" pitchFamily="34" charset="-122"/>
              </a:rPr>
              <a:t>BY YUSHEN</a:t>
            </a:r>
            <a:endParaRPr lang="zh-CN" altLang="en-US" dirty="0">
              <a:noFill/>
              <a:cs typeface="思源黑体 CN Bold" panose="020B08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tags" Target="../tags/tag90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tags" Target="../tags/tag116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tags" Target="../tags/tag137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image" Target="../media/image23.png"/><Relationship Id="rId3" Type="http://schemas.openxmlformats.org/officeDocument/2006/relationships/tags" Target="../tags/tag159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79.xml"/><Relationship Id="rId23" Type="http://schemas.openxmlformats.org/officeDocument/2006/relationships/tags" Target="../tags/tag178.xml"/><Relationship Id="rId22" Type="http://schemas.openxmlformats.org/officeDocument/2006/relationships/tags" Target="../tags/tag177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tags" Target="../tags/tag158.xml"/><Relationship Id="rId19" Type="http://schemas.openxmlformats.org/officeDocument/2006/relationships/tags" Target="../tags/tag174.xml"/><Relationship Id="rId18" Type="http://schemas.openxmlformats.org/officeDocument/2006/relationships/tags" Target="../tags/tag173.xml"/><Relationship Id="rId17" Type="http://schemas.openxmlformats.org/officeDocument/2006/relationships/tags" Target="../tags/tag172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tags" Target="../tags/tag1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image" Target="../media/image24.png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26.png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81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image" Target="../media/image25.png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tags" Target="../tags/tag18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6.png"/><Relationship Id="rId31" Type="http://schemas.openxmlformats.org/officeDocument/2006/relationships/tags" Target="../tags/tag230.xml"/><Relationship Id="rId30" Type="http://schemas.openxmlformats.org/officeDocument/2006/relationships/tags" Target="../tags/tag229.xml"/><Relationship Id="rId3" Type="http://schemas.openxmlformats.org/officeDocument/2006/relationships/tags" Target="../tags/tag202.xml"/><Relationship Id="rId29" Type="http://schemas.openxmlformats.org/officeDocument/2006/relationships/tags" Target="../tags/tag228.xml"/><Relationship Id="rId28" Type="http://schemas.openxmlformats.org/officeDocument/2006/relationships/tags" Target="../tags/tag227.xml"/><Relationship Id="rId27" Type="http://schemas.openxmlformats.org/officeDocument/2006/relationships/tags" Target="../tags/tag226.xml"/><Relationship Id="rId26" Type="http://schemas.openxmlformats.org/officeDocument/2006/relationships/tags" Target="../tags/tag225.xml"/><Relationship Id="rId25" Type="http://schemas.openxmlformats.org/officeDocument/2006/relationships/tags" Target="../tags/tag224.xml"/><Relationship Id="rId24" Type="http://schemas.openxmlformats.org/officeDocument/2006/relationships/tags" Target="../tags/tag223.xml"/><Relationship Id="rId23" Type="http://schemas.openxmlformats.org/officeDocument/2006/relationships/tags" Target="../tags/tag222.xml"/><Relationship Id="rId22" Type="http://schemas.openxmlformats.org/officeDocument/2006/relationships/tags" Target="../tags/tag221.xml"/><Relationship Id="rId21" Type="http://schemas.openxmlformats.org/officeDocument/2006/relationships/tags" Target="../tags/tag220.xml"/><Relationship Id="rId20" Type="http://schemas.openxmlformats.org/officeDocument/2006/relationships/tags" Target="../tags/tag219.xml"/><Relationship Id="rId2" Type="http://schemas.openxmlformats.org/officeDocument/2006/relationships/tags" Target="../tags/tag201.xml"/><Relationship Id="rId19" Type="http://schemas.openxmlformats.org/officeDocument/2006/relationships/tags" Target="../tags/tag218.xml"/><Relationship Id="rId18" Type="http://schemas.openxmlformats.org/officeDocument/2006/relationships/tags" Target="../tags/tag217.xml"/><Relationship Id="rId17" Type="http://schemas.openxmlformats.org/officeDocument/2006/relationships/tags" Target="../tags/tag216.xml"/><Relationship Id="rId16" Type="http://schemas.openxmlformats.org/officeDocument/2006/relationships/tags" Target="../tags/tag215.xml"/><Relationship Id="rId15" Type="http://schemas.openxmlformats.org/officeDocument/2006/relationships/tags" Target="../tags/tag214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tags" Target="../tags/tag20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image" Target="../media/image2.png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1" Type="http://schemas.openxmlformats.org/officeDocument/2006/relationships/slideLayout" Target="../slideLayouts/slideLayout1.xml"/><Relationship Id="rId30" Type="http://schemas.openxmlformats.org/officeDocument/2006/relationships/image" Target="../media/image8.png"/><Relationship Id="rId3" Type="http://schemas.openxmlformats.org/officeDocument/2006/relationships/tags" Target="../tags/tag23.xml"/><Relationship Id="rId29" Type="http://schemas.openxmlformats.org/officeDocument/2006/relationships/tags" Target="../tags/tag49.xml"/><Relationship Id="rId28" Type="http://schemas.openxmlformats.org/officeDocument/2006/relationships/tags" Target="../tags/tag48.xml"/><Relationship Id="rId27" Type="http://schemas.openxmlformats.org/officeDocument/2006/relationships/tags" Target="../tags/tag47.xml"/><Relationship Id="rId26" Type="http://schemas.openxmlformats.org/officeDocument/2006/relationships/tags" Target="../tags/tag46.xml"/><Relationship Id="rId25" Type="http://schemas.openxmlformats.org/officeDocument/2006/relationships/tags" Target="../tags/tag45.xml"/><Relationship Id="rId24" Type="http://schemas.openxmlformats.org/officeDocument/2006/relationships/tags" Target="../tags/tag44.xml"/><Relationship Id="rId23" Type="http://schemas.openxmlformats.org/officeDocument/2006/relationships/tags" Target="../tags/tag43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1.png"/><Relationship Id="rId17" Type="http://schemas.openxmlformats.org/officeDocument/2006/relationships/image" Target="../media/image10.png"/><Relationship Id="rId16" Type="http://schemas.openxmlformats.org/officeDocument/2006/relationships/image" Target="../media/image9.png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tags" Target="../tags/tag68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88.xml"/><Relationship Id="rId31" Type="http://schemas.openxmlformats.org/officeDocument/2006/relationships/tags" Target="../tags/tag87.xml"/><Relationship Id="rId30" Type="http://schemas.openxmlformats.org/officeDocument/2006/relationships/image" Target="../media/image22.svg"/><Relationship Id="rId3" Type="http://schemas.openxmlformats.org/officeDocument/2006/relationships/tags" Target="../tags/tag67.xml"/><Relationship Id="rId29" Type="http://schemas.openxmlformats.org/officeDocument/2006/relationships/image" Target="../media/image21.png"/><Relationship Id="rId28" Type="http://schemas.openxmlformats.org/officeDocument/2006/relationships/tags" Target="../tags/tag86.xml"/><Relationship Id="rId27" Type="http://schemas.openxmlformats.org/officeDocument/2006/relationships/tags" Target="../tags/tag85.xml"/><Relationship Id="rId26" Type="http://schemas.openxmlformats.org/officeDocument/2006/relationships/tags" Target="../tags/tag84.xml"/><Relationship Id="rId25" Type="http://schemas.openxmlformats.org/officeDocument/2006/relationships/tags" Target="../tags/tag83.xml"/><Relationship Id="rId24" Type="http://schemas.openxmlformats.org/officeDocument/2006/relationships/tags" Target="../tags/tag82.xml"/><Relationship Id="rId23" Type="http://schemas.openxmlformats.org/officeDocument/2006/relationships/tags" Target="../tags/tag81.xml"/><Relationship Id="rId22" Type="http://schemas.openxmlformats.org/officeDocument/2006/relationships/image" Target="../media/image20.svg"/><Relationship Id="rId21" Type="http://schemas.openxmlformats.org/officeDocument/2006/relationships/image" Target="../media/image19.png"/><Relationship Id="rId20" Type="http://schemas.openxmlformats.org/officeDocument/2006/relationships/tags" Target="../tags/tag80.xml"/><Relationship Id="rId2" Type="http://schemas.openxmlformats.org/officeDocument/2006/relationships/tags" Target="../tags/tag66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image" Target="../media/image18.svg"/><Relationship Id="rId13" Type="http://schemas.openxmlformats.org/officeDocument/2006/relationships/image" Target="../media/image17.png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T世界pptx.cn-1"/>
          <p:cNvSpPr/>
          <p:nvPr/>
        </p:nvSpPr>
        <p:spPr>
          <a:xfrm>
            <a:off x="7319730" y="2472780"/>
            <a:ext cx="4872270" cy="4385220"/>
          </a:xfrm>
          <a:custGeom>
            <a:avLst/>
            <a:gdLst>
              <a:gd name="connsiteX0" fmla="*/ 3960000 w 4872270"/>
              <a:gd name="connsiteY0" fmla="*/ 0 h 4385220"/>
              <a:gd name="connsiteX1" fmla="*/ 4758078 w 4872270"/>
              <a:gd name="connsiteY1" fmla="*/ 80453 h 4385220"/>
              <a:gd name="connsiteX2" fmla="*/ 4872270 w 4872270"/>
              <a:gd name="connsiteY2" fmla="*/ 106809 h 4385220"/>
              <a:gd name="connsiteX3" fmla="*/ 4872270 w 4872270"/>
              <a:gd name="connsiteY3" fmla="*/ 4385220 h 4385220"/>
              <a:gd name="connsiteX4" fmla="*/ 23549 w 4872270"/>
              <a:gd name="connsiteY4" fmla="*/ 4385220 h 4385220"/>
              <a:gd name="connsiteX5" fmla="*/ 20445 w 4872270"/>
              <a:gd name="connsiteY5" fmla="*/ 4364887 h 4385220"/>
              <a:gd name="connsiteX6" fmla="*/ 0 w 4872270"/>
              <a:gd name="connsiteY6" fmla="*/ 3960000 h 4385220"/>
              <a:gd name="connsiteX7" fmla="*/ 3960000 w 4872270"/>
              <a:gd name="connsiteY7" fmla="*/ 0 h 438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2270" h="4385220">
                <a:moveTo>
                  <a:pt x="3960000" y="0"/>
                </a:moveTo>
                <a:cubicBezTo>
                  <a:pt x="4233381" y="0"/>
                  <a:pt x="4500292" y="27703"/>
                  <a:pt x="4758078" y="80453"/>
                </a:cubicBezTo>
                <a:lnTo>
                  <a:pt x="4872270" y="106809"/>
                </a:lnTo>
                <a:lnTo>
                  <a:pt x="4872270" y="4385220"/>
                </a:lnTo>
                <a:lnTo>
                  <a:pt x="23549" y="4385220"/>
                </a:lnTo>
                <a:lnTo>
                  <a:pt x="20445" y="4364887"/>
                </a:lnTo>
                <a:cubicBezTo>
                  <a:pt x="6926" y="4231764"/>
                  <a:pt x="0" y="4096691"/>
                  <a:pt x="0" y="3960000"/>
                </a:cubicBezTo>
                <a:cubicBezTo>
                  <a:pt x="0" y="1772952"/>
                  <a:pt x="1772952" y="0"/>
                  <a:pt x="3960000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PPT世界pptx.cn-2"/>
          <p:cNvSpPr/>
          <p:nvPr/>
        </p:nvSpPr>
        <p:spPr>
          <a:xfrm>
            <a:off x="0" y="6007560"/>
            <a:ext cx="12192000" cy="850440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9" name="PPT世界pptx.cn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0300" cy="1713053"/>
          </a:xfrm>
          <a:custGeom>
            <a:avLst/>
            <a:gdLst>
              <a:gd name="connsiteX0" fmla="*/ 0 w 1609132"/>
              <a:gd name="connsiteY0" fmla="*/ 0 h 3204149"/>
              <a:gd name="connsiteX1" fmla="*/ 1609132 w 1609132"/>
              <a:gd name="connsiteY1" fmla="*/ 0 h 3204149"/>
              <a:gd name="connsiteX2" fmla="*/ 1609132 w 1609132"/>
              <a:gd name="connsiteY2" fmla="*/ 3204150 h 3204149"/>
              <a:gd name="connsiteX3" fmla="*/ 0 w 1609132"/>
              <a:gd name="connsiteY3" fmla="*/ 3204150 h 32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32" h="3204149">
                <a:moveTo>
                  <a:pt x="0" y="0"/>
                </a:moveTo>
                <a:lnTo>
                  <a:pt x="1609132" y="0"/>
                </a:lnTo>
                <a:lnTo>
                  <a:pt x="1609132" y="3204150"/>
                </a:lnTo>
                <a:lnTo>
                  <a:pt x="0" y="3204150"/>
                </a:lnTo>
                <a:close/>
              </a:path>
            </a:pathLst>
          </a:custGeom>
        </p:spPr>
      </p:pic>
      <p:pic>
        <p:nvPicPr>
          <p:cNvPr id="10" name="PPT世界pptx.cn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667" y="1"/>
            <a:ext cx="449218" cy="1623961"/>
          </a:xfrm>
          <a:custGeom>
            <a:avLst/>
            <a:gdLst>
              <a:gd name="connsiteX0" fmla="*/ 0 w 889257"/>
              <a:gd name="connsiteY0" fmla="*/ 0 h 3214735"/>
              <a:gd name="connsiteX1" fmla="*/ 889257 w 889257"/>
              <a:gd name="connsiteY1" fmla="*/ 0 h 3214735"/>
              <a:gd name="connsiteX2" fmla="*/ 889257 w 889257"/>
              <a:gd name="connsiteY2" fmla="*/ 3214736 h 3214735"/>
              <a:gd name="connsiteX3" fmla="*/ 0 w 889257"/>
              <a:gd name="connsiteY3" fmla="*/ 3214736 h 321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7" h="3214735">
                <a:moveTo>
                  <a:pt x="0" y="0"/>
                </a:moveTo>
                <a:lnTo>
                  <a:pt x="889257" y="0"/>
                </a:lnTo>
                <a:lnTo>
                  <a:pt x="889257" y="3214736"/>
                </a:lnTo>
                <a:lnTo>
                  <a:pt x="0" y="3214736"/>
                </a:lnTo>
                <a:close/>
              </a:path>
            </a:pathLst>
          </a:custGeom>
        </p:spPr>
      </p:pic>
      <p:sp>
        <p:nvSpPr>
          <p:cNvPr id="15" name="PPT世界pptx.cn-5"/>
          <p:cNvSpPr/>
          <p:nvPr/>
        </p:nvSpPr>
        <p:spPr>
          <a:xfrm>
            <a:off x="7813721" y="5357769"/>
            <a:ext cx="2264950" cy="2438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PT世界pptx.cn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233" y="3861364"/>
            <a:ext cx="2183254" cy="538066"/>
          </a:xfrm>
          <a:custGeom>
            <a:avLst/>
            <a:gdLst>
              <a:gd name="connsiteX0" fmla="*/ 0 w 2734819"/>
              <a:gd name="connsiteY0" fmla="*/ 0 h 674000"/>
              <a:gd name="connsiteX1" fmla="*/ 2734819 w 2734819"/>
              <a:gd name="connsiteY1" fmla="*/ 0 h 674000"/>
              <a:gd name="connsiteX2" fmla="*/ 2734819 w 2734819"/>
              <a:gd name="connsiteY2" fmla="*/ 674001 h 674000"/>
              <a:gd name="connsiteX3" fmla="*/ 0 w 2734819"/>
              <a:gd name="connsiteY3" fmla="*/ 674001 h 6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819" h="674000">
                <a:moveTo>
                  <a:pt x="0" y="0"/>
                </a:moveTo>
                <a:lnTo>
                  <a:pt x="2734819" y="0"/>
                </a:lnTo>
                <a:lnTo>
                  <a:pt x="2734819" y="674001"/>
                </a:lnTo>
                <a:lnTo>
                  <a:pt x="0" y="674001"/>
                </a:lnTo>
                <a:close/>
              </a:path>
            </a:pathLst>
          </a:custGeom>
        </p:spPr>
      </p:pic>
      <p:pic>
        <p:nvPicPr>
          <p:cNvPr id="12" name="PPT世界pptx.cn-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361" y="4317735"/>
            <a:ext cx="2264950" cy="554969"/>
          </a:xfrm>
          <a:custGeom>
            <a:avLst/>
            <a:gdLst>
              <a:gd name="connsiteX0" fmla="*/ 0 w 2837154"/>
              <a:gd name="connsiteY0" fmla="*/ 0 h 695173"/>
              <a:gd name="connsiteX1" fmla="*/ 2837154 w 2837154"/>
              <a:gd name="connsiteY1" fmla="*/ 0 h 695173"/>
              <a:gd name="connsiteX2" fmla="*/ 2837154 w 2837154"/>
              <a:gd name="connsiteY2" fmla="*/ 695173 h 695173"/>
              <a:gd name="connsiteX3" fmla="*/ 0 w 2837154"/>
              <a:gd name="connsiteY3" fmla="*/ 695173 h 69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154" h="695173">
                <a:moveTo>
                  <a:pt x="0" y="0"/>
                </a:moveTo>
                <a:lnTo>
                  <a:pt x="2837154" y="0"/>
                </a:lnTo>
                <a:lnTo>
                  <a:pt x="2837154" y="695173"/>
                </a:lnTo>
                <a:lnTo>
                  <a:pt x="0" y="695173"/>
                </a:lnTo>
                <a:close/>
              </a:path>
            </a:pathLst>
          </a:custGeom>
        </p:spPr>
      </p:pic>
      <p:pic>
        <p:nvPicPr>
          <p:cNvPr id="13" name="PPT世界pptx.cn-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613" y="1483731"/>
            <a:ext cx="4031273" cy="3994650"/>
          </a:xfrm>
          <a:custGeom>
            <a:avLst/>
            <a:gdLst>
              <a:gd name="connsiteX0" fmla="*/ 0 w 5049711"/>
              <a:gd name="connsiteY0" fmla="*/ 0 h 5003837"/>
              <a:gd name="connsiteX1" fmla="*/ 5049711 w 5049711"/>
              <a:gd name="connsiteY1" fmla="*/ 0 h 5003837"/>
              <a:gd name="connsiteX2" fmla="*/ 5049711 w 5049711"/>
              <a:gd name="connsiteY2" fmla="*/ 5003837 h 5003837"/>
              <a:gd name="connsiteX3" fmla="*/ 0 w 5049711"/>
              <a:gd name="connsiteY3" fmla="*/ 5003837 h 500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9711" h="5003837">
                <a:moveTo>
                  <a:pt x="0" y="0"/>
                </a:moveTo>
                <a:lnTo>
                  <a:pt x="5049711" y="0"/>
                </a:lnTo>
                <a:lnTo>
                  <a:pt x="5049711" y="5003837"/>
                </a:lnTo>
                <a:lnTo>
                  <a:pt x="0" y="5003837"/>
                </a:lnTo>
                <a:close/>
              </a:path>
            </a:pathLst>
          </a:custGeom>
        </p:spPr>
      </p:pic>
      <p:sp>
        <p:nvSpPr>
          <p:cNvPr id="7" name="PPT世界pptx.cn-9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" name="PPT世界pptx.cn-10"/>
          <p:cNvGrpSpPr/>
          <p:nvPr/>
        </p:nvGrpSpPr>
        <p:grpSpPr>
          <a:xfrm>
            <a:off x="802656" y="4872704"/>
            <a:ext cx="2539347" cy="444406"/>
            <a:chOff x="802656" y="4872704"/>
            <a:chExt cx="2539347" cy="444406"/>
          </a:xfrm>
        </p:grpSpPr>
        <p:sp>
          <p:nvSpPr>
            <p:cNvPr id="19" name="PPT世界pptx.cn-10-1"/>
            <p:cNvSpPr txBox="1"/>
            <p:nvPr/>
          </p:nvSpPr>
          <p:spPr>
            <a:xfrm>
              <a:off x="802656" y="4872704"/>
              <a:ext cx="2015892" cy="444406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txBody>
            <a:bodyPr vert="horz" wrap="none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altLang="zh-CN" sz="12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zh-CN" altLang="en-US"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汇报人：郭心怡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0" name="PPT世界pptx.cn-10-2"/>
            <p:cNvSpPr/>
            <p:nvPr/>
          </p:nvSpPr>
          <p:spPr>
            <a:xfrm flipH="1">
              <a:off x="3014546" y="5012766"/>
              <a:ext cx="327457" cy="182670"/>
            </a:xfrm>
            <a:prstGeom prst="arc">
              <a:avLst>
                <a:gd name="adj1" fmla="val 13914591"/>
                <a:gd name="adj2" fmla="val 11605753"/>
              </a:avLst>
            </a:prstGeom>
            <a:noFill/>
            <a:ln w="14288" cap="flat" cmpd="sng" algn="ctr">
              <a:solidFill>
                <a:schemeClr val="accent4"/>
              </a:solidFill>
              <a:prstDash val="solid"/>
              <a:miter lim="800000"/>
              <a:headEnd type="triangle" w="med" len="sm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2" name="PPT世界pptx.cn-11"/>
          <p:cNvGrpSpPr/>
          <p:nvPr/>
        </p:nvGrpSpPr>
        <p:grpSpPr>
          <a:xfrm>
            <a:off x="651072" y="1470609"/>
            <a:ext cx="6794119" cy="3081235"/>
            <a:chOff x="651072" y="1470609"/>
            <a:chExt cx="6794119" cy="3081235"/>
          </a:xfrm>
        </p:grpSpPr>
        <p:cxnSp>
          <p:nvCxnSpPr>
            <p:cNvPr id="16" name="PPT世界pptx.cn-11-1"/>
            <p:cNvCxnSpPr/>
            <p:nvPr/>
          </p:nvCxnSpPr>
          <p:spPr>
            <a:xfrm>
              <a:off x="826961" y="1615657"/>
              <a:ext cx="699996" cy="0"/>
            </a:xfrm>
            <a:prstGeom prst="line">
              <a:avLst/>
            </a:prstGeom>
            <a:noFill/>
            <a:ln w="38100" cap="rnd" cmpd="sng" algn="ctr">
              <a:solidFill>
                <a:schemeClr val="accent1"/>
              </a:solidFill>
              <a:prstDash val="solid"/>
              <a:round/>
            </a:ln>
            <a:effectLst/>
          </p:spPr>
        </p:cxnSp>
        <p:sp>
          <p:nvSpPr>
            <p:cNvPr id="17" name="PPT世界pptx.cn-11-2"/>
            <p:cNvSpPr txBox="1"/>
            <p:nvPr/>
          </p:nvSpPr>
          <p:spPr>
            <a:xfrm>
              <a:off x="1668977" y="1470609"/>
              <a:ext cx="2727325" cy="30670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altLang="zh-CN" sz="12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zh-CN" altLang="en-US"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Chinense Ch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ief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6" name="PPT世界pptx.cn-11-3"/>
            <p:cNvSpPr txBox="1"/>
            <p:nvPr/>
          </p:nvSpPr>
          <p:spPr>
            <a:xfrm>
              <a:off x="651072" y="3468418"/>
              <a:ext cx="6290945" cy="9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 w="12700"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noFill/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alpha</a:t>
              </a:r>
              <a:r>
                <a:rPr kumimoji="0" lang="zh-CN" altLang="en-US" sz="5400" b="0" i="0" u="none" strike="noStrike" kern="1200" cap="none" spc="0" normalizeH="0" baseline="0" noProof="0" dirty="0">
                  <a:ln w="12700"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noFill/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冲刺项目答辩</a:t>
              </a:r>
              <a:endParaRPr kumimoji="0" lang="zh-CN" altLang="en-US" sz="5400" b="0" i="0" u="none" strike="noStrike" kern="1200" cap="none" spc="0" normalizeH="0" baseline="0" noProof="0" dirty="0">
                <a:ln w="12700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noFill/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7" name="PPT世界pptx.cn-11-4"/>
            <p:cNvSpPr txBox="1"/>
            <p:nvPr/>
          </p:nvSpPr>
          <p:spPr>
            <a:xfrm>
              <a:off x="651072" y="1982109"/>
              <a:ext cx="6794119" cy="133794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48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中华</a:t>
              </a:r>
              <a:r>
                <a:rPr kumimoji="0" lang="zh-CN" altLang="en-US" sz="8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小当家</a:t>
              </a:r>
              <a:endParaRPr kumimoji="0" lang="zh-CN" altLang="en-US" sz="81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2" name="PPT世界pptx.cn-11-5"/>
            <p:cNvSpPr/>
            <p:nvPr/>
          </p:nvSpPr>
          <p:spPr>
            <a:xfrm rot="20623087">
              <a:off x="4728446" y="2127808"/>
              <a:ext cx="253246" cy="253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PPT世界pptx.cn-11-6"/>
            <p:cNvSpPr/>
            <p:nvPr/>
          </p:nvSpPr>
          <p:spPr>
            <a:xfrm rot="20623087">
              <a:off x="4973889" y="1991071"/>
              <a:ext cx="149746" cy="1497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PPT世界pptx.cn-11-7"/>
            <p:cNvSpPr/>
            <p:nvPr/>
          </p:nvSpPr>
          <p:spPr>
            <a:xfrm rot="20623087">
              <a:off x="4820499" y="1888920"/>
              <a:ext cx="112654" cy="1126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30" name="PPT世界pptx.cn-11-8"/>
            <p:cNvCxnSpPr/>
            <p:nvPr/>
          </p:nvCxnSpPr>
          <p:spPr>
            <a:xfrm>
              <a:off x="802656" y="4551844"/>
              <a:ext cx="489467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PPT世界pptx.cn-12"/>
          <p:cNvSpPr/>
          <p:nvPr/>
        </p:nvSpPr>
        <p:spPr>
          <a:xfrm>
            <a:off x="4958992" y="0"/>
            <a:ext cx="3685150" cy="1225912"/>
          </a:xfrm>
          <a:custGeom>
            <a:avLst/>
            <a:gdLst>
              <a:gd name="connsiteX0" fmla="*/ 0 w 3685150"/>
              <a:gd name="connsiteY0" fmla="*/ 0 h 1225912"/>
              <a:gd name="connsiteX1" fmla="*/ 3685150 w 3685150"/>
              <a:gd name="connsiteY1" fmla="*/ 0 h 1225912"/>
              <a:gd name="connsiteX2" fmla="*/ 3682941 w 3685150"/>
              <a:gd name="connsiteY2" fmla="*/ 6036 h 1225912"/>
              <a:gd name="connsiteX3" fmla="*/ 1842575 w 3685150"/>
              <a:gd name="connsiteY3" fmla="*/ 1225912 h 1225912"/>
              <a:gd name="connsiteX4" fmla="*/ 2209 w 3685150"/>
              <a:gd name="connsiteY4" fmla="*/ 6036 h 122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5150" h="1225912">
                <a:moveTo>
                  <a:pt x="0" y="0"/>
                </a:moveTo>
                <a:lnTo>
                  <a:pt x="3685150" y="0"/>
                </a:lnTo>
                <a:lnTo>
                  <a:pt x="3682941" y="6036"/>
                </a:lnTo>
                <a:cubicBezTo>
                  <a:pt x="3379731" y="722906"/>
                  <a:pt x="2669895" y="1225912"/>
                  <a:pt x="1842575" y="1225912"/>
                </a:cubicBezTo>
                <a:cubicBezTo>
                  <a:pt x="1015256" y="1225912"/>
                  <a:pt x="305420" y="722906"/>
                  <a:pt x="2209" y="60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48030" y="582930"/>
            <a:ext cx="3950335" cy="245110"/>
            <a:chOff x="1178" y="918"/>
            <a:chExt cx="6221" cy="386"/>
          </a:xfrm>
        </p:grpSpPr>
        <p:sp>
          <p:nvSpPr>
            <p:cNvPr id="33" name="PPT世界pptx.cn-13"/>
            <p:cNvSpPr txBox="1"/>
            <p:nvPr/>
          </p:nvSpPr>
          <p:spPr>
            <a:xfrm>
              <a:off x="1178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回顾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4" name="PPT世界pptx.cn-14"/>
            <p:cNvSpPr txBox="1"/>
            <p:nvPr/>
          </p:nvSpPr>
          <p:spPr>
            <a:xfrm>
              <a:off x="2662" y="918"/>
              <a:ext cx="1346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项目进度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5" name="PPT世界pptx.cn-15"/>
            <p:cNvSpPr txBox="1"/>
            <p:nvPr/>
          </p:nvSpPr>
          <p:spPr>
            <a:xfrm>
              <a:off x="4569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app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展示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6" name="PPT世界pptx.cn-16"/>
            <p:cNvSpPr txBox="1"/>
            <p:nvPr/>
          </p:nvSpPr>
          <p:spPr>
            <a:xfrm>
              <a:off x="6265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vlog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pic>
        <p:nvPicPr>
          <p:cNvPr id="4" name="图片 3" descr="logo-removebg-pre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050" y="-212090"/>
            <a:ext cx="1550035" cy="1550035"/>
          </a:xfrm>
          <a:prstGeom prst="rect">
            <a:avLst/>
          </a:prstGeom>
        </p:spPr>
      </p:pic>
      <p:grpSp>
        <p:nvGrpSpPr>
          <p:cNvPr id="21" name="PPT世界pptx.cn-10"/>
          <p:cNvGrpSpPr/>
          <p:nvPr/>
        </p:nvGrpSpPr>
        <p:grpSpPr>
          <a:xfrm>
            <a:off x="802656" y="5491829"/>
            <a:ext cx="2901297" cy="444500"/>
            <a:chOff x="802656" y="4872704"/>
            <a:chExt cx="2901297" cy="444500"/>
          </a:xfrm>
        </p:grpSpPr>
        <p:sp>
          <p:nvSpPr>
            <p:cNvPr id="25" name="PPT世界pptx.cn-10-1"/>
            <p:cNvSpPr txBox="1"/>
            <p:nvPr/>
          </p:nvSpPr>
          <p:spPr>
            <a:xfrm>
              <a:off x="802656" y="4872704"/>
              <a:ext cx="2540000" cy="444500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txBody>
            <a:bodyPr vert="horz" wrap="none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altLang="zh-CN" sz="12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zh-CN" altLang="en-US"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“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天下第一大厨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”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小组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8" name="PPT世界pptx.cn-10-2"/>
            <p:cNvSpPr/>
            <p:nvPr/>
          </p:nvSpPr>
          <p:spPr>
            <a:xfrm flipH="1">
              <a:off x="3376496" y="5012766"/>
              <a:ext cx="327457" cy="182670"/>
            </a:xfrm>
            <a:prstGeom prst="arc">
              <a:avLst>
                <a:gd name="adj1" fmla="val 13914591"/>
                <a:gd name="adj2" fmla="val 11605753"/>
              </a:avLst>
            </a:prstGeom>
            <a:noFill/>
            <a:ln w="14288" cap="flat" cmpd="sng" algn="ctr">
              <a:solidFill>
                <a:schemeClr val="accent4"/>
              </a:solidFill>
              <a:prstDash val="solid"/>
              <a:miter lim="800000"/>
              <a:headEnd type="triangle" w="med" len="sm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" name="PPT世界pptx.cn-7"/>
          <p:cNvSpPr/>
          <p:nvPr>
            <p:custDataLst>
              <p:tags r:id="rId1"/>
            </p:custDataLst>
          </p:nvPr>
        </p:nvSpPr>
        <p:spPr bwMode="auto">
          <a:xfrm flipH="1">
            <a:off x="2461110" y="1743369"/>
            <a:ext cx="6740190" cy="4188988"/>
          </a:xfrm>
          <a:custGeom>
            <a:avLst/>
            <a:gdLst>
              <a:gd name="connsiteX0" fmla="*/ 3009903 w 5005855"/>
              <a:gd name="connsiteY0" fmla="*/ 0 h 3111110"/>
              <a:gd name="connsiteX1" fmla="*/ 3013519 w 5005855"/>
              <a:gd name="connsiteY1" fmla="*/ 246 h 3111110"/>
              <a:gd name="connsiteX2" fmla="*/ 3015953 w 5005855"/>
              <a:gd name="connsiteY2" fmla="*/ 0 h 3111110"/>
              <a:gd name="connsiteX3" fmla="*/ 3015953 w 5005855"/>
              <a:gd name="connsiteY3" fmla="*/ 412 h 3111110"/>
              <a:gd name="connsiteX4" fmla="*/ 3087249 w 5005855"/>
              <a:gd name="connsiteY4" fmla="*/ 5263 h 3111110"/>
              <a:gd name="connsiteX5" fmla="*/ 3500912 w 5005855"/>
              <a:gd name="connsiteY5" fmla="*/ 285713 h 3111110"/>
              <a:gd name="connsiteX6" fmla="*/ 3574456 w 5005855"/>
              <a:gd name="connsiteY6" fmla="*/ 564933 h 3111110"/>
              <a:gd name="connsiteX7" fmla="*/ 3574456 w 5005855"/>
              <a:gd name="connsiteY7" fmla="*/ 567097 h 3111110"/>
              <a:gd name="connsiteX8" fmla="*/ 3710727 w 5005855"/>
              <a:gd name="connsiteY8" fmla="*/ 705625 h 3111110"/>
              <a:gd name="connsiteX9" fmla="*/ 4648771 w 5005855"/>
              <a:gd name="connsiteY9" fmla="*/ 705625 h 3111110"/>
              <a:gd name="connsiteX10" fmla="*/ 4648771 w 5005855"/>
              <a:gd name="connsiteY10" fmla="*/ 555739 h 3111110"/>
              <a:gd name="connsiteX11" fmla="*/ 5005855 w 5005855"/>
              <a:gd name="connsiteY11" fmla="*/ 762848 h 3111110"/>
              <a:gd name="connsiteX12" fmla="*/ 4648771 w 5005855"/>
              <a:gd name="connsiteY12" fmla="*/ 969956 h 3111110"/>
              <a:gd name="connsiteX13" fmla="*/ 4648771 w 5005855"/>
              <a:gd name="connsiteY13" fmla="*/ 841988 h 3111110"/>
              <a:gd name="connsiteX14" fmla="*/ 4626726 w 5005855"/>
              <a:gd name="connsiteY14" fmla="*/ 841988 h 3111110"/>
              <a:gd name="connsiteX15" fmla="*/ 3673955 w 5005855"/>
              <a:gd name="connsiteY15" fmla="*/ 841988 h 3111110"/>
              <a:gd name="connsiteX16" fmla="*/ 3429532 w 5005855"/>
              <a:gd name="connsiteY16" fmla="*/ 623374 h 3111110"/>
              <a:gd name="connsiteX17" fmla="*/ 3427369 w 5005855"/>
              <a:gd name="connsiteY17" fmla="*/ 564933 h 3111110"/>
              <a:gd name="connsiteX18" fmla="*/ 3093670 w 5005855"/>
              <a:gd name="connsiteY18" fmla="*/ 155636 h 3111110"/>
              <a:gd name="connsiteX19" fmla="*/ 3010204 w 5005855"/>
              <a:gd name="connsiteY19" fmla="*/ 147216 h 3111110"/>
              <a:gd name="connsiteX20" fmla="*/ 3000814 w 5005855"/>
              <a:gd name="connsiteY20" fmla="*/ 147216 h 3111110"/>
              <a:gd name="connsiteX21" fmla="*/ 2598555 w 5005855"/>
              <a:gd name="connsiteY21" fmla="*/ 545564 h 3111110"/>
              <a:gd name="connsiteX22" fmla="*/ 3005140 w 5005855"/>
              <a:gd name="connsiteY22" fmla="*/ 985046 h 3111110"/>
              <a:gd name="connsiteX23" fmla="*/ 3015953 w 5005855"/>
              <a:gd name="connsiteY23" fmla="*/ 985046 h 3111110"/>
              <a:gd name="connsiteX24" fmla="*/ 3015953 w 5005855"/>
              <a:gd name="connsiteY24" fmla="*/ 986659 h 3111110"/>
              <a:gd name="connsiteX25" fmla="*/ 3020621 w 5005855"/>
              <a:gd name="connsiteY25" fmla="*/ 986659 h 3111110"/>
              <a:gd name="connsiteX26" fmla="*/ 3115795 w 5005855"/>
              <a:gd name="connsiteY26" fmla="*/ 995328 h 3111110"/>
              <a:gd name="connsiteX27" fmla="*/ 3286676 w 5005855"/>
              <a:gd name="connsiteY27" fmla="*/ 1060343 h 3111110"/>
              <a:gd name="connsiteX28" fmla="*/ 3574361 w 5005855"/>
              <a:gd name="connsiteY28" fmla="*/ 1552295 h 3111110"/>
              <a:gd name="connsiteX29" fmla="*/ 3574361 w 5005855"/>
              <a:gd name="connsiteY29" fmla="*/ 1558797 h 3111110"/>
              <a:gd name="connsiteX30" fmla="*/ 3007643 w 5005855"/>
              <a:gd name="connsiteY30" fmla="*/ 2117932 h 3111110"/>
              <a:gd name="connsiteX31" fmla="*/ 2516632 w 5005855"/>
              <a:gd name="connsiteY31" fmla="*/ 1831863 h 3111110"/>
              <a:gd name="connsiteX32" fmla="*/ 2443088 w 5005855"/>
              <a:gd name="connsiteY32" fmla="*/ 1569633 h 3111110"/>
              <a:gd name="connsiteX33" fmla="*/ 2443088 w 5005855"/>
              <a:gd name="connsiteY33" fmla="*/ 1564819 h 3111110"/>
              <a:gd name="connsiteX34" fmla="*/ 2442844 w 5005855"/>
              <a:gd name="connsiteY34" fmla="*/ 1564819 h 3111110"/>
              <a:gd name="connsiteX35" fmla="*/ 2442844 w 5005855"/>
              <a:gd name="connsiteY35" fmla="*/ 1558317 h 3111110"/>
              <a:gd name="connsiteX36" fmla="*/ 2442844 w 5005855"/>
              <a:gd name="connsiteY36" fmla="*/ 1540980 h 3111110"/>
              <a:gd name="connsiteX37" fmla="*/ 2024942 w 5005855"/>
              <a:gd name="connsiteY37" fmla="*/ 1137883 h 3111110"/>
              <a:gd name="connsiteX38" fmla="*/ 1604874 w 5005855"/>
              <a:gd name="connsiteY38" fmla="*/ 1558317 h 3111110"/>
              <a:gd name="connsiteX39" fmla="*/ 1604874 w 5005855"/>
              <a:gd name="connsiteY39" fmla="*/ 1564819 h 3111110"/>
              <a:gd name="connsiteX40" fmla="*/ 2011950 w 5005855"/>
              <a:gd name="connsiteY40" fmla="*/ 1978752 h 3111110"/>
              <a:gd name="connsiteX41" fmla="*/ 2024942 w 5005855"/>
              <a:gd name="connsiteY41" fmla="*/ 1978752 h 3111110"/>
              <a:gd name="connsiteX42" fmla="*/ 2025211 w 5005855"/>
              <a:gd name="connsiteY42" fmla="*/ 1978752 h 3111110"/>
              <a:gd name="connsiteX43" fmla="*/ 2025211 w 5005855"/>
              <a:gd name="connsiteY43" fmla="*/ 1978661 h 3111110"/>
              <a:gd name="connsiteX44" fmla="*/ 2025667 w 5005855"/>
              <a:gd name="connsiteY44" fmla="*/ 1978752 h 3111110"/>
              <a:gd name="connsiteX45" fmla="*/ 2035768 w 5005855"/>
              <a:gd name="connsiteY45" fmla="*/ 1978752 h 3111110"/>
              <a:gd name="connsiteX46" fmla="*/ 2304265 w 5005855"/>
              <a:gd name="connsiteY46" fmla="*/ 2050270 h 3111110"/>
              <a:gd name="connsiteX47" fmla="*/ 2302247 w 5005855"/>
              <a:gd name="connsiteY47" fmla="*/ 2051259 h 3111110"/>
              <a:gd name="connsiteX48" fmla="*/ 2304401 w 5005855"/>
              <a:gd name="connsiteY48" fmla="*/ 2052281 h 3111110"/>
              <a:gd name="connsiteX49" fmla="*/ 2590084 w 5005855"/>
              <a:gd name="connsiteY49" fmla="*/ 2545968 h 3111110"/>
              <a:gd name="connsiteX50" fmla="*/ 2025211 w 5005855"/>
              <a:gd name="connsiteY50" fmla="*/ 3111110 h 3111110"/>
              <a:gd name="connsiteX51" fmla="*/ 1531758 w 5005855"/>
              <a:gd name="connsiteY51" fmla="*/ 2825291 h 3111110"/>
              <a:gd name="connsiteX52" fmla="*/ 1458173 w 5005855"/>
              <a:gd name="connsiteY52" fmla="*/ 2558960 h 3111110"/>
              <a:gd name="connsiteX53" fmla="*/ 1458173 w 5005855"/>
              <a:gd name="connsiteY53" fmla="*/ 2545968 h 3111110"/>
              <a:gd name="connsiteX54" fmla="*/ 1458173 w 5005855"/>
              <a:gd name="connsiteY54" fmla="*/ 2532977 h 3111110"/>
              <a:gd name="connsiteX55" fmla="*/ 1458173 w 5005855"/>
              <a:gd name="connsiteY55" fmla="*/ 2530811 h 3111110"/>
              <a:gd name="connsiteX56" fmla="*/ 1334809 w 5005855"/>
              <a:gd name="connsiteY56" fmla="*/ 2405224 h 3111110"/>
              <a:gd name="connsiteX57" fmla="*/ 525191 w 5005855"/>
              <a:gd name="connsiteY57" fmla="*/ 2405224 h 3111110"/>
              <a:gd name="connsiteX58" fmla="*/ 357085 w 5005855"/>
              <a:gd name="connsiteY58" fmla="*/ 2405224 h 3111110"/>
              <a:gd name="connsiteX59" fmla="*/ 357085 w 5005855"/>
              <a:gd name="connsiteY59" fmla="*/ 2537760 h 3111110"/>
              <a:gd name="connsiteX60" fmla="*/ 0 w 5005855"/>
              <a:gd name="connsiteY60" fmla="*/ 2330652 h 3111110"/>
              <a:gd name="connsiteX61" fmla="*/ 357085 w 5005855"/>
              <a:gd name="connsiteY61" fmla="*/ 2123543 h 3111110"/>
              <a:gd name="connsiteX62" fmla="*/ 357085 w 5005855"/>
              <a:gd name="connsiteY62" fmla="*/ 2266645 h 3111110"/>
              <a:gd name="connsiteX63" fmla="*/ 481974 w 5005855"/>
              <a:gd name="connsiteY63" fmla="*/ 2266645 h 3111110"/>
              <a:gd name="connsiteX64" fmla="*/ 1332645 w 5005855"/>
              <a:gd name="connsiteY64" fmla="*/ 2266645 h 3111110"/>
              <a:gd name="connsiteX65" fmla="*/ 1605343 w 5005855"/>
              <a:gd name="connsiteY65" fmla="*/ 2528646 h 3111110"/>
              <a:gd name="connsiteX66" fmla="*/ 1605343 w 5005855"/>
              <a:gd name="connsiteY66" fmla="*/ 2530811 h 3111110"/>
              <a:gd name="connsiteX67" fmla="*/ 1605343 w 5005855"/>
              <a:gd name="connsiteY67" fmla="*/ 2545968 h 3111110"/>
              <a:gd name="connsiteX68" fmla="*/ 1605343 w 5005855"/>
              <a:gd name="connsiteY68" fmla="*/ 2561125 h 3111110"/>
              <a:gd name="connsiteX69" fmla="*/ 2025211 w 5005855"/>
              <a:gd name="connsiteY69" fmla="*/ 2966035 h 3111110"/>
              <a:gd name="connsiteX70" fmla="*/ 2442914 w 5005855"/>
              <a:gd name="connsiteY70" fmla="*/ 2545968 h 3111110"/>
              <a:gd name="connsiteX71" fmla="*/ 2036032 w 5005855"/>
              <a:gd name="connsiteY71" fmla="*/ 2125901 h 3111110"/>
              <a:gd name="connsiteX72" fmla="*/ 2025211 w 5005855"/>
              <a:gd name="connsiteY72" fmla="*/ 2125901 h 3111110"/>
              <a:gd name="connsiteX73" fmla="*/ 2025211 w 5005855"/>
              <a:gd name="connsiteY73" fmla="*/ 2123954 h 3111110"/>
              <a:gd name="connsiteX74" fmla="*/ 2024942 w 5005855"/>
              <a:gd name="connsiteY74" fmla="*/ 2123954 h 3111110"/>
              <a:gd name="connsiteX75" fmla="*/ 2011950 w 5005855"/>
              <a:gd name="connsiteY75" fmla="*/ 2123954 h 3111110"/>
              <a:gd name="connsiteX76" fmla="*/ 1745619 w 5005855"/>
              <a:gd name="connsiteY76" fmla="*/ 2050270 h 3111110"/>
              <a:gd name="connsiteX77" fmla="*/ 1457634 w 5005855"/>
              <a:gd name="connsiteY77" fmla="*/ 1564819 h 3111110"/>
              <a:gd name="connsiteX78" fmla="*/ 1457634 w 5005855"/>
              <a:gd name="connsiteY78" fmla="*/ 1558317 h 3111110"/>
              <a:gd name="connsiteX79" fmla="*/ 2024942 w 5005855"/>
              <a:gd name="connsiteY79" fmla="*/ 992681 h 3111110"/>
              <a:gd name="connsiteX80" fmla="*/ 2516464 w 5005855"/>
              <a:gd name="connsiteY80" fmla="*/ 1278750 h 3111110"/>
              <a:gd name="connsiteX81" fmla="*/ 2590084 w 5005855"/>
              <a:gd name="connsiteY81" fmla="*/ 1540980 h 3111110"/>
              <a:gd name="connsiteX82" fmla="*/ 2590084 w 5005855"/>
              <a:gd name="connsiteY82" fmla="*/ 1558317 h 3111110"/>
              <a:gd name="connsiteX83" fmla="*/ 2590084 w 5005855"/>
              <a:gd name="connsiteY83" fmla="*/ 1558797 h 3111110"/>
              <a:gd name="connsiteX84" fmla="*/ 2590175 w 5005855"/>
              <a:gd name="connsiteY84" fmla="*/ 1558797 h 3111110"/>
              <a:gd name="connsiteX85" fmla="*/ 2590175 w 5005855"/>
              <a:gd name="connsiteY85" fmla="*/ 1569633 h 3111110"/>
              <a:gd name="connsiteX86" fmla="*/ 3007643 w 5005855"/>
              <a:gd name="connsiteY86" fmla="*/ 1972730 h 3111110"/>
              <a:gd name="connsiteX87" fmla="*/ 3427274 w 5005855"/>
              <a:gd name="connsiteY87" fmla="*/ 1558797 h 3111110"/>
              <a:gd name="connsiteX88" fmla="*/ 3427274 w 5005855"/>
              <a:gd name="connsiteY88" fmla="*/ 1552295 h 3111110"/>
              <a:gd name="connsiteX89" fmla="*/ 3020621 w 5005855"/>
              <a:gd name="connsiteY89" fmla="*/ 1131861 h 3111110"/>
              <a:gd name="connsiteX90" fmla="*/ 3009806 w 5005855"/>
              <a:gd name="connsiteY90" fmla="*/ 1131861 h 3111110"/>
              <a:gd name="connsiteX91" fmla="*/ 3009806 w 5005855"/>
              <a:gd name="connsiteY91" fmla="*/ 1130097 h 3111110"/>
              <a:gd name="connsiteX92" fmla="*/ 3005140 w 5005855"/>
              <a:gd name="connsiteY92" fmla="*/ 1130097 h 3111110"/>
              <a:gd name="connsiteX93" fmla="*/ 2795359 w 5005855"/>
              <a:gd name="connsiteY93" fmla="*/ 1086798 h 3111110"/>
              <a:gd name="connsiteX94" fmla="*/ 2739129 w 5005855"/>
              <a:gd name="connsiteY94" fmla="*/ 1058654 h 3111110"/>
              <a:gd name="connsiteX95" fmla="*/ 2736967 w 5005855"/>
              <a:gd name="connsiteY95" fmla="*/ 1058654 h 3111110"/>
              <a:gd name="connsiteX96" fmla="*/ 2451492 w 5005855"/>
              <a:gd name="connsiteY96" fmla="*/ 565048 h 3111110"/>
              <a:gd name="connsiteX97" fmla="*/ 2902285 w 5005855"/>
              <a:gd name="connsiteY97" fmla="*/ 11493 h 3111110"/>
              <a:gd name="connsiteX98" fmla="*/ 3009903 w 5005855"/>
              <a:gd name="connsiteY98" fmla="*/ 612 h 311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005855" h="3111110">
                <a:moveTo>
                  <a:pt x="3009903" y="0"/>
                </a:moveTo>
                <a:lnTo>
                  <a:pt x="3013519" y="246"/>
                </a:lnTo>
                <a:lnTo>
                  <a:pt x="3015953" y="0"/>
                </a:lnTo>
                <a:lnTo>
                  <a:pt x="3015953" y="412"/>
                </a:lnTo>
                <a:lnTo>
                  <a:pt x="3087249" y="5263"/>
                </a:lnTo>
                <a:cubicBezTo>
                  <a:pt x="3264330" y="29559"/>
                  <a:pt x="3415743" y="136093"/>
                  <a:pt x="3500912" y="285713"/>
                </a:cubicBezTo>
                <a:cubicBezTo>
                  <a:pt x="3548499" y="367964"/>
                  <a:pt x="3574456" y="463201"/>
                  <a:pt x="3574456" y="564933"/>
                </a:cubicBezTo>
                <a:cubicBezTo>
                  <a:pt x="3574456" y="564933"/>
                  <a:pt x="3574456" y="564933"/>
                  <a:pt x="3574456" y="567097"/>
                </a:cubicBezTo>
                <a:cubicBezTo>
                  <a:pt x="3574456" y="642854"/>
                  <a:pt x="3635021" y="705625"/>
                  <a:pt x="3710727" y="705625"/>
                </a:cubicBezTo>
                <a:lnTo>
                  <a:pt x="4648771" y="705625"/>
                </a:lnTo>
                <a:lnTo>
                  <a:pt x="4648771" y="555739"/>
                </a:lnTo>
                <a:lnTo>
                  <a:pt x="5005855" y="762848"/>
                </a:lnTo>
                <a:lnTo>
                  <a:pt x="4648771" y="969956"/>
                </a:lnTo>
                <a:lnTo>
                  <a:pt x="4648771" y="841988"/>
                </a:lnTo>
                <a:lnTo>
                  <a:pt x="4626726" y="841988"/>
                </a:lnTo>
                <a:cubicBezTo>
                  <a:pt x="4538325" y="841988"/>
                  <a:pt x="4302588" y="841988"/>
                  <a:pt x="3673955" y="841988"/>
                </a:cubicBezTo>
                <a:cubicBezTo>
                  <a:pt x="3548499" y="841988"/>
                  <a:pt x="3442510" y="748915"/>
                  <a:pt x="3429532" y="623374"/>
                </a:cubicBezTo>
                <a:cubicBezTo>
                  <a:pt x="3429532" y="603894"/>
                  <a:pt x="3427369" y="584413"/>
                  <a:pt x="3427369" y="564933"/>
                </a:cubicBezTo>
                <a:cubicBezTo>
                  <a:pt x="3427369" y="362282"/>
                  <a:pt x="3283291" y="194432"/>
                  <a:pt x="3093670" y="155636"/>
                </a:cubicBezTo>
                <a:lnTo>
                  <a:pt x="3010204" y="147216"/>
                </a:lnTo>
                <a:lnTo>
                  <a:pt x="3000814" y="147216"/>
                </a:lnTo>
                <a:cubicBezTo>
                  <a:pt x="2784546" y="153710"/>
                  <a:pt x="2609368" y="329070"/>
                  <a:pt x="2598555" y="545564"/>
                </a:cubicBezTo>
                <a:cubicBezTo>
                  <a:pt x="2587741" y="781542"/>
                  <a:pt x="2773732" y="978551"/>
                  <a:pt x="3005140" y="985046"/>
                </a:cubicBezTo>
                <a:cubicBezTo>
                  <a:pt x="3009465" y="985046"/>
                  <a:pt x="3011628" y="985046"/>
                  <a:pt x="3015953" y="985046"/>
                </a:cubicBezTo>
                <a:lnTo>
                  <a:pt x="3015953" y="986659"/>
                </a:lnTo>
                <a:lnTo>
                  <a:pt x="3020621" y="986659"/>
                </a:lnTo>
                <a:cubicBezTo>
                  <a:pt x="3053067" y="986659"/>
                  <a:pt x="3085513" y="990993"/>
                  <a:pt x="3115795" y="995328"/>
                </a:cubicBezTo>
                <a:cubicBezTo>
                  <a:pt x="3176361" y="1008331"/>
                  <a:pt x="3234763" y="1030003"/>
                  <a:pt x="3286676" y="1060343"/>
                </a:cubicBezTo>
                <a:cubicBezTo>
                  <a:pt x="3459720" y="1155700"/>
                  <a:pt x="3574361" y="1339911"/>
                  <a:pt x="3574361" y="1552295"/>
                </a:cubicBezTo>
                <a:cubicBezTo>
                  <a:pt x="3574361" y="1554463"/>
                  <a:pt x="3574361" y="1556630"/>
                  <a:pt x="3574361" y="1558797"/>
                </a:cubicBezTo>
                <a:cubicBezTo>
                  <a:pt x="3570035" y="1868705"/>
                  <a:pt x="3319122" y="2117932"/>
                  <a:pt x="3007643" y="2117932"/>
                </a:cubicBezTo>
                <a:cubicBezTo>
                  <a:pt x="2797828" y="2117932"/>
                  <a:pt x="2613969" y="2003071"/>
                  <a:pt x="2516632" y="1831863"/>
                </a:cubicBezTo>
                <a:cubicBezTo>
                  <a:pt x="2473371" y="1753844"/>
                  <a:pt x="2447414" y="1664989"/>
                  <a:pt x="2443088" y="1569633"/>
                </a:cubicBezTo>
                <a:lnTo>
                  <a:pt x="2443088" y="1564819"/>
                </a:lnTo>
                <a:lnTo>
                  <a:pt x="2442844" y="1564819"/>
                </a:lnTo>
                <a:cubicBezTo>
                  <a:pt x="2442844" y="1562652"/>
                  <a:pt x="2442844" y="1560485"/>
                  <a:pt x="2442844" y="1558317"/>
                </a:cubicBezTo>
                <a:cubicBezTo>
                  <a:pt x="2442844" y="1551816"/>
                  <a:pt x="2442844" y="1547481"/>
                  <a:pt x="2442844" y="1540980"/>
                </a:cubicBezTo>
                <a:cubicBezTo>
                  <a:pt x="2434183" y="1317759"/>
                  <a:pt x="2250133" y="1137883"/>
                  <a:pt x="2024942" y="1137883"/>
                </a:cubicBezTo>
                <a:cubicBezTo>
                  <a:pt x="1793255" y="1137883"/>
                  <a:pt x="1604874" y="1326428"/>
                  <a:pt x="1604874" y="1558317"/>
                </a:cubicBezTo>
                <a:cubicBezTo>
                  <a:pt x="1604874" y="1560485"/>
                  <a:pt x="1604874" y="1562652"/>
                  <a:pt x="1604874" y="1564819"/>
                </a:cubicBezTo>
                <a:cubicBezTo>
                  <a:pt x="1609205" y="1790207"/>
                  <a:pt x="1788925" y="1972251"/>
                  <a:pt x="2011950" y="1978752"/>
                </a:cubicBezTo>
                <a:cubicBezTo>
                  <a:pt x="2016281" y="1978752"/>
                  <a:pt x="2020611" y="1978752"/>
                  <a:pt x="2024942" y="1978752"/>
                </a:cubicBezTo>
                <a:lnTo>
                  <a:pt x="2025211" y="1978752"/>
                </a:lnTo>
                <a:lnTo>
                  <a:pt x="2025211" y="1978661"/>
                </a:lnTo>
                <a:lnTo>
                  <a:pt x="2025667" y="1978752"/>
                </a:lnTo>
                <a:lnTo>
                  <a:pt x="2035768" y="1978752"/>
                </a:lnTo>
                <a:cubicBezTo>
                  <a:pt x="2133207" y="1978752"/>
                  <a:pt x="2224149" y="2006926"/>
                  <a:pt x="2304265" y="2050270"/>
                </a:cubicBezTo>
                <a:lnTo>
                  <a:pt x="2302247" y="2051259"/>
                </a:lnTo>
                <a:lnTo>
                  <a:pt x="2304401" y="2052281"/>
                </a:lnTo>
                <a:cubicBezTo>
                  <a:pt x="2475378" y="2149719"/>
                  <a:pt x="2590084" y="2333769"/>
                  <a:pt x="2590084" y="2545968"/>
                </a:cubicBezTo>
                <a:cubicBezTo>
                  <a:pt x="2590084" y="2857771"/>
                  <a:pt x="2336865" y="3111110"/>
                  <a:pt x="2025211" y="3111110"/>
                </a:cubicBezTo>
                <a:cubicBezTo>
                  <a:pt x="1813112" y="3111110"/>
                  <a:pt x="1629150" y="2996350"/>
                  <a:pt x="1531758" y="2825291"/>
                </a:cubicBezTo>
                <a:cubicBezTo>
                  <a:pt x="1488472" y="2747341"/>
                  <a:pt x="1460337" y="2656398"/>
                  <a:pt x="1458173" y="2558960"/>
                </a:cubicBezTo>
                <a:cubicBezTo>
                  <a:pt x="1458173" y="2554630"/>
                  <a:pt x="1458173" y="2550299"/>
                  <a:pt x="1458173" y="2545968"/>
                </a:cubicBezTo>
                <a:cubicBezTo>
                  <a:pt x="1458173" y="2541638"/>
                  <a:pt x="1458173" y="2537307"/>
                  <a:pt x="1458173" y="2532977"/>
                </a:cubicBezTo>
                <a:cubicBezTo>
                  <a:pt x="1458173" y="2532977"/>
                  <a:pt x="1458173" y="2532977"/>
                  <a:pt x="1458173" y="2530811"/>
                </a:cubicBezTo>
                <a:cubicBezTo>
                  <a:pt x="1460337" y="2461522"/>
                  <a:pt x="1404066" y="2405224"/>
                  <a:pt x="1334809" y="2405224"/>
                </a:cubicBezTo>
                <a:cubicBezTo>
                  <a:pt x="1334809" y="2405224"/>
                  <a:pt x="1334809" y="2405224"/>
                  <a:pt x="525191" y="2405224"/>
                </a:cubicBezTo>
                <a:lnTo>
                  <a:pt x="357085" y="2405224"/>
                </a:lnTo>
                <a:lnTo>
                  <a:pt x="357085" y="2537760"/>
                </a:lnTo>
                <a:lnTo>
                  <a:pt x="0" y="2330652"/>
                </a:lnTo>
                <a:lnTo>
                  <a:pt x="357085" y="2123543"/>
                </a:lnTo>
                <a:lnTo>
                  <a:pt x="357085" y="2266645"/>
                </a:lnTo>
                <a:lnTo>
                  <a:pt x="481974" y="2266645"/>
                </a:lnTo>
                <a:cubicBezTo>
                  <a:pt x="797429" y="2266645"/>
                  <a:pt x="1186828" y="2266645"/>
                  <a:pt x="1332645" y="2266645"/>
                </a:cubicBezTo>
                <a:cubicBezTo>
                  <a:pt x="1479815" y="2266645"/>
                  <a:pt x="1601014" y="2381406"/>
                  <a:pt x="1605343" y="2528646"/>
                </a:cubicBezTo>
                <a:cubicBezTo>
                  <a:pt x="1605343" y="2528646"/>
                  <a:pt x="1605343" y="2530811"/>
                  <a:pt x="1605343" y="2530811"/>
                </a:cubicBezTo>
                <a:cubicBezTo>
                  <a:pt x="1605343" y="2535142"/>
                  <a:pt x="1605343" y="2541638"/>
                  <a:pt x="1605343" y="2545968"/>
                </a:cubicBezTo>
                <a:cubicBezTo>
                  <a:pt x="1605343" y="2550299"/>
                  <a:pt x="1605343" y="2554630"/>
                  <a:pt x="1605343" y="2561125"/>
                </a:cubicBezTo>
                <a:cubicBezTo>
                  <a:pt x="1614000" y="2786316"/>
                  <a:pt x="1797962" y="2966035"/>
                  <a:pt x="2025211" y="2966035"/>
                </a:cubicBezTo>
                <a:cubicBezTo>
                  <a:pt x="2256787" y="2963870"/>
                  <a:pt x="2442914" y="2777655"/>
                  <a:pt x="2442914" y="2545968"/>
                </a:cubicBezTo>
                <a:cubicBezTo>
                  <a:pt x="2442914" y="2318612"/>
                  <a:pt x="2263280" y="2132397"/>
                  <a:pt x="2036032" y="2125901"/>
                </a:cubicBezTo>
                <a:cubicBezTo>
                  <a:pt x="2031703" y="2125901"/>
                  <a:pt x="2029539" y="2125901"/>
                  <a:pt x="2025211" y="2125901"/>
                </a:cubicBezTo>
                <a:lnTo>
                  <a:pt x="2025211" y="2123954"/>
                </a:lnTo>
                <a:lnTo>
                  <a:pt x="2024942" y="2123954"/>
                </a:lnTo>
                <a:cubicBezTo>
                  <a:pt x="2020611" y="2123954"/>
                  <a:pt x="2016281" y="2123954"/>
                  <a:pt x="2011950" y="2123954"/>
                </a:cubicBezTo>
                <a:cubicBezTo>
                  <a:pt x="1914512" y="2121787"/>
                  <a:pt x="1823569" y="2095781"/>
                  <a:pt x="1745619" y="2050270"/>
                </a:cubicBezTo>
                <a:cubicBezTo>
                  <a:pt x="1576726" y="1954913"/>
                  <a:pt x="1459800" y="1772869"/>
                  <a:pt x="1457634" y="1564819"/>
                </a:cubicBezTo>
                <a:cubicBezTo>
                  <a:pt x="1457634" y="1562652"/>
                  <a:pt x="1457634" y="1560485"/>
                  <a:pt x="1457634" y="1558317"/>
                </a:cubicBezTo>
                <a:cubicBezTo>
                  <a:pt x="1457634" y="1246242"/>
                  <a:pt x="1710974" y="992681"/>
                  <a:pt x="2024942" y="992681"/>
                </a:cubicBezTo>
                <a:cubicBezTo>
                  <a:pt x="2234976" y="992681"/>
                  <a:pt x="2419026" y="1107542"/>
                  <a:pt x="2516464" y="1278750"/>
                </a:cubicBezTo>
                <a:cubicBezTo>
                  <a:pt x="2561935" y="1356769"/>
                  <a:pt x="2587919" y="1445623"/>
                  <a:pt x="2590084" y="1540980"/>
                </a:cubicBezTo>
                <a:cubicBezTo>
                  <a:pt x="2590084" y="1547481"/>
                  <a:pt x="2590084" y="1551816"/>
                  <a:pt x="2590084" y="1558317"/>
                </a:cubicBezTo>
                <a:lnTo>
                  <a:pt x="2590084" y="1558797"/>
                </a:lnTo>
                <a:lnTo>
                  <a:pt x="2590175" y="1558797"/>
                </a:lnTo>
                <a:cubicBezTo>
                  <a:pt x="2590175" y="1563131"/>
                  <a:pt x="2590175" y="1565298"/>
                  <a:pt x="2590175" y="1569633"/>
                </a:cubicBezTo>
                <a:cubicBezTo>
                  <a:pt x="2598828" y="1792853"/>
                  <a:pt x="2782686" y="1972730"/>
                  <a:pt x="3007643" y="1972730"/>
                </a:cubicBezTo>
                <a:cubicBezTo>
                  <a:pt x="3236926" y="1972730"/>
                  <a:pt x="3422948" y="1788519"/>
                  <a:pt x="3427274" y="1558797"/>
                </a:cubicBezTo>
                <a:cubicBezTo>
                  <a:pt x="3427274" y="1556630"/>
                  <a:pt x="3427274" y="1554463"/>
                  <a:pt x="3427274" y="1552295"/>
                </a:cubicBezTo>
                <a:cubicBezTo>
                  <a:pt x="3427274" y="1324740"/>
                  <a:pt x="3245578" y="1138362"/>
                  <a:pt x="3020621" y="1131861"/>
                </a:cubicBezTo>
                <a:cubicBezTo>
                  <a:pt x="3016295" y="1131861"/>
                  <a:pt x="3011969" y="1131861"/>
                  <a:pt x="3009806" y="1131861"/>
                </a:cubicBezTo>
                <a:lnTo>
                  <a:pt x="3009806" y="1130097"/>
                </a:lnTo>
                <a:lnTo>
                  <a:pt x="3005140" y="1130097"/>
                </a:lnTo>
                <a:cubicBezTo>
                  <a:pt x="2931608" y="1130097"/>
                  <a:pt x="2860240" y="1112777"/>
                  <a:pt x="2795359" y="1086798"/>
                </a:cubicBezTo>
                <a:cubicBezTo>
                  <a:pt x="2775895" y="1078138"/>
                  <a:pt x="2756431" y="1067314"/>
                  <a:pt x="2739129" y="1058654"/>
                </a:cubicBezTo>
                <a:cubicBezTo>
                  <a:pt x="2736967" y="1058654"/>
                  <a:pt x="2736967" y="1058654"/>
                  <a:pt x="2736967" y="1058654"/>
                </a:cubicBezTo>
                <a:cubicBezTo>
                  <a:pt x="2566115" y="961232"/>
                  <a:pt x="2451492" y="777212"/>
                  <a:pt x="2451492" y="565048"/>
                </a:cubicBezTo>
                <a:cubicBezTo>
                  <a:pt x="2451492" y="292266"/>
                  <a:pt x="2645221" y="64238"/>
                  <a:pt x="2902285" y="11493"/>
                </a:cubicBezTo>
                <a:lnTo>
                  <a:pt x="3009903" y="6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7941" tIns="27940" rIns="472060" bIns="2794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195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Light" panose="020B0300000000000000" pitchFamily="34" charset="-122"/>
              <a:sym typeface="+mn-lt"/>
            </a:endParaRPr>
          </a:p>
        </p:txBody>
      </p:sp>
      <p:sp>
        <p:nvSpPr>
          <p:cNvPr id="30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2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3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4" name="PPT世界pptx.cn-5"/>
          <p:cNvSpPr txBox="1"/>
          <p:nvPr/>
        </p:nvSpPr>
        <p:spPr>
          <a:xfrm>
            <a:off x="149443" y="118272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7" name="PPT世界pptx.cn-9"/>
          <p:cNvGrpSpPr/>
          <p:nvPr/>
        </p:nvGrpSpPr>
        <p:grpSpPr>
          <a:xfrm>
            <a:off x="3709944" y="662760"/>
            <a:ext cx="4772386" cy="581948"/>
            <a:chOff x="3709944" y="5412730"/>
            <a:chExt cx="4772386" cy="581948"/>
          </a:xfrm>
        </p:grpSpPr>
        <p:sp>
          <p:nvSpPr>
            <p:cNvPr id="38" name="PPT世界pptx.cn-9-1"/>
            <p:cNvSpPr txBox="1"/>
            <p:nvPr/>
          </p:nvSpPr>
          <p:spPr>
            <a:xfrm>
              <a:off x="3709944" y="5502553"/>
              <a:ext cx="4772386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Alpha冲刺阶段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分工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cxnSp>
          <p:nvCxnSpPr>
            <p:cNvPr id="39" name="PPT世界pptx.cn-9-2"/>
            <p:cNvCxnSpPr/>
            <p:nvPr/>
          </p:nvCxnSpPr>
          <p:spPr>
            <a:xfrm flipH="1">
              <a:off x="4852198" y="5412730"/>
              <a:ext cx="240886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202650" y="2061845"/>
            <a:ext cx="5411385" cy="1560454"/>
            <a:chOff x="736" y="3231"/>
            <a:chExt cx="8522" cy="2457"/>
          </a:xfrm>
        </p:grpSpPr>
        <p:grpSp>
          <p:nvGrpSpPr>
            <p:cNvPr id="4" name="PPT世界pptx.cn-8"/>
            <p:cNvGrpSpPr/>
            <p:nvPr>
              <p:custDataLst>
                <p:tags r:id="rId3"/>
              </p:custDataLst>
            </p:nvPr>
          </p:nvGrpSpPr>
          <p:grpSpPr>
            <a:xfrm>
              <a:off x="736" y="4071"/>
              <a:ext cx="3743" cy="1617"/>
              <a:chOff x="467445" y="2585360"/>
              <a:chExt cx="2376640" cy="1026779"/>
            </a:xfrm>
          </p:grpSpPr>
          <p:sp>
            <p:nvSpPr>
              <p:cNvPr id="18" name="PPT世界pptx.cn-8-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01925" y="2585360"/>
                <a:ext cx="2042160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2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杨美荔</a:t>
                </a:r>
                <a:r>
                  <a:rPr kumimoji="0" lang="zh-CN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（</a:t>
                </a:r>
                <a:r>
                  <a:rPr kumimoji="0" lang="zh-CN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组长）</a:t>
                </a:r>
                <a:endParaRPr kumimoji="0" lang="zh-CN" sz="2400" b="0" i="0" u="none" strike="noStrike" kern="1200" cap="none" spc="0" normalizeH="0" baseline="0" noProof="0" dirty="0"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19" name="PPT世界pptx.cn-8-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67445" y="2972694"/>
                <a:ext cx="2154012" cy="639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rPr>
                  <a:t>项目整体规划，进度跟踪，风险控制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>
              <p:custDataLst>
                <p:tags r:id="rId6"/>
              </p:custDataLst>
            </p:nvPr>
          </p:nvGrpSpPr>
          <p:grpSpPr>
            <a:xfrm>
              <a:off x="7808" y="3231"/>
              <a:ext cx="1450" cy="1450"/>
              <a:chOff x="11351" y="2565"/>
              <a:chExt cx="1450" cy="1450"/>
            </a:xfrm>
          </p:grpSpPr>
          <p:sp>
            <p:nvSpPr>
              <p:cNvPr id="10" name="PPT世界pptx.cn-8-1"/>
              <p:cNvSpPr/>
              <p:nvPr>
                <p:custDataLst>
                  <p:tags r:id="rId7"/>
                </p:custDataLst>
              </p:nvPr>
            </p:nvSpPr>
            <p:spPr>
              <a:xfrm flipH="1">
                <a:off x="11351" y="2565"/>
                <a:ext cx="1450" cy="14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12" name="PPT世界pptx.cn-10-2"/>
              <p:cNvSpPr/>
              <p:nvPr>
                <p:custDataLst>
                  <p:tags r:id="rId8"/>
                </p:custDataLst>
              </p:nvPr>
            </p:nvSpPr>
            <p:spPr>
              <a:xfrm>
                <a:off x="11769" y="2918"/>
                <a:ext cx="615" cy="666"/>
              </a:xfrm>
              <a:custGeom>
                <a:avLst/>
                <a:gdLst>
                  <a:gd name="connsiteX0" fmla="*/ 712625 w 1425436"/>
                  <a:gd name="connsiteY0" fmla="*/ 111621 h 1544091"/>
                  <a:gd name="connsiteX1" fmla="*/ 902567 w 1425436"/>
                  <a:gd name="connsiteY1" fmla="*/ 190314 h 1544091"/>
                  <a:gd name="connsiteX2" fmla="*/ 981260 w 1425436"/>
                  <a:gd name="connsiteY2" fmla="*/ 380256 h 1544091"/>
                  <a:gd name="connsiteX3" fmla="*/ 902567 w 1425436"/>
                  <a:gd name="connsiteY3" fmla="*/ 570198 h 1544091"/>
                  <a:gd name="connsiteX4" fmla="*/ 712625 w 1425436"/>
                  <a:gd name="connsiteY4" fmla="*/ 648891 h 1544091"/>
                  <a:gd name="connsiteX5" fmla="*/ 522684 w 1425436"/>
                  <a:gd name="connsiteY5" fmla="*/ 570198 h 1544091"/>
                  <a:gd name="connsiteX6" fmla="*/ 444177 w 1425436"/>
                  <a:gd name="connsiteY6" fmla="*/ 380070 h 1544091"/>
                  <a:gd name="connsiteX7" fmla="*/ 522870 w 1425436"/>
                  <a:gd name="connsiteY7" fmla="*/ 190128 h 1544091"/>
                  <a:gd name="connsiteX8" fmla="*/ 712625 w 1425436"/>
                  <a:gd name="connsiteY8" fmla="*/ 111621 h 1544091"/>
                  <a:gd name="connsiteX9" fmla="*/ 712625 w 1425436"/>
                  <a:gd name="connsiteY9" fmla="*/ 0 h 1544091"/>
                  <a:gd name="connsiteX10" fmla="*/ 332556 w 1425436"/>
                  <a:gd name="connsiteY10" fmla="*/ 380070 h 1544091"/>
                  <a:gd name="connsiteX11" fmla="*/ 712625 w 1425436"/>
                  <a:gd name="connsiteY11" fmla="*/ 760140 h 1544091"/>
                  <a:gd name="connsiteX12" fmla="*/ 1092695 w 1425436"/>
                  <a:gd name="connsiteY12" fmla="*/ 380070 h 1544091"/>
                  <a:gd name="connsiteX13" fmla="*/ 712625 w 1425436"/>
                  <a:gd name="connsiteY13" fmla="*/ 0 h 1544091"/>
                  <a:gd name="connsiteX14" fmla="*/ 712625 w 1425436"/>
                  <a:gd name="connsiteY14" fmla="*/ 943012 h 1544091"/>
                  <a:gd name="connsiteX15" fmla="*/ 978842 w 1425436"/>
                  <a:gd name="connsiteY15" fmla="*/ 976685 h 1544091"/>
                  <a:gd name="connsiteX16" fmla="*/ 1146087 w 1425436"/>
                  <a:gd name="connsiteY16" fmla="*/ 1059470 h 1544091"/>
                  <a:gd name="connsiteX17" fmla="*/ 1248593 w 1425436"/>
                  <a:gd name="connsiteY17" fmla="*/ 1174440 h 1544091"/>
                  <a:gd name="connsiteX18" fmla="*/ 1310356 w 1425436"/>
                  <a:gd name="connsiteY18" fmla="*/ 1316385 h 1544091"/>
                  <a:gd name="connsiteX19" fmla="*/ 1296590 w 1425436"/>
                  <a:gd name="connsiteY19" fmla="*/ 1390241 h 1544091"/>
                  <a:gd name="connsiteX20" fmla="*/ 1208595 w 1425436"/>
                  <a:gd name="connsiteY20" fmla="*/ 1432285 h 1544091"/>
                  <a:gd name="connsiteX21" fmla="*/ 216842 w 1425436"/>
                  <a:gd name="connsiteY21" fmla="*/ 1432285 h 1544091"/>
                  <a:gd name="connsiteX22" fmla="*/ 128847 w 1425436"/>
                  <a:gd name="connsiteY22" fmla="*/ 1390241 h 1544091"/>
                  <a:gd name="connsiteX23" fmla="*/ 115081 w 1425436"/>
                  <a:gd name="connsiteY23" fmla="*/ 1316385 h 1544091"/>
                  <a:gd name="connsiteX24" fmla="*/ 176844 w 1425436"/>
                  <a:gd name="connsiteY24" fmla="*/ 1174440 h 1544091"/>
                  <a:gd name="connsiteX25" fmla="*/ 279350 w 1425436"/>
                  <a:gd name="connsiteY25" fmla="*/ 1059470 h 1544091"/>
                  <a:gd name="connsiteX26" fmla="*/ 446595 w 1425436"/>
                  <a:gd name="connsiteY26" fmla="*/ 976685 h 1544091"/>
                  <a:gd name="connsiteX27" fmla="*/ 712625 w 1425436"/>
                  <a:gd name="connsiteY27" fmla="*/ 943012 h 1544091"/>
                  <a:gd name="connsiteX28" fmla="*/ 712625 w 1425436"/>
                  <a:gd name="connsiteY28" fmla="*/ 831391 h 1544091"/>
                  <a:gd name="connsiteX29" fmla="*/ 8296 w 1425436"/>
                  <a:gd name="connsiteY29" fmla="*/ 1284387 h 1544091"/>
                  <a:gd name="connsiteX30" fmla="*/ 216842 w 1425436"/>
                  <a:gd name="connsiteY30" fmla="*/ 1544092 h 1544091"/>
                  <a:gd name="connsiteX31" fmla="*/ 1208595 w 1425436"/>
                  <a:gd name="connsiteY31" fmla="*/ 1544092 h 1544091"/>
                  <a:gd name="connsiteX32" fmla="*/ 1417141 w 1425436"/>
                  <a:gd name="connsiteY32" fmla="*/ 1284387 h 1544091"/>
                  <a:gd name="connsiteX33" fmla="*/ 712625 w 1425436"/>
                  <a:gd name="connsiteY33" fmla="*/ 831391 h 1544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5436" h="1544091">
                    <a:moveTo>
                      <a:pt x="712625" y="111621"/>
                    </a:moveTo>
                    <a:cubicBezTo>
                      <a:pt x="784435" y="111621"/>
                      <a:pt x="851780" y="139526"/>
                      <a:pt x="902567" y="190314"/>
                    </a:cubicBezTo>
                    <a:cubicBezTo>
                      <a:pt x="953355" y="241102"/>
                      <a:pt x="981260" y="308446"/>
                      <a:pt x="981260" y="380256"/>
                    </a:cubicBezTo>
                    <a:cubicBezTo>
                      <a:pt x="981260" y="452065"/>
                      <a:pt x="953355" y="519410"/>
                      <a:pt x="902567" y="570198"/>
                    </a:cubicBezTo>
                    <a:cubicBezTo>
                      <a:pt x="851780" y="620985"/>
                      <a:pt x="784435" y="648891"/>
                      <a:pt x="712625" y="648891"/>
                    </a:cubicBezTo>
                    <a:cubicBezTo>
                      <a:pt x="640816" y="648891"/>
                      <a:pt x="573471" y="620985"/>
                      <a:pt x="522684" y="570198"/>
                    </a:cubicBezTo>
                    <a:cubicBezTo>
                      <a:pt x="472082" y="519224"/>
                      <a:pt x="444177" y="451693"/>
                      <a:pt x="444177" y="380070"/>
                    </a:cubicBezTo>
                    <a:cubicBezTo>
                      <a:pt x="444177" y="308446"/>
                      <a:pt x="472082" y="240916"/>
                      <a:pt x="522870" y="190128"/>
                    </a:cubicBezTo>
                    <a:cubicBezTo>
                      <a:pt x="573471" y="139526"/>
                      <a:pt x="641002" y="111621"/>
                      <a:pt x="712625" y="111621"/>
                    </a:cubicBezTo>
                    <a:moveTo>
                      <a:pt x="712625" y="0"/>
                    </a:moveTo>
                    <a:cubicBezTo>
                      <a:pt x="502778" y="0"/>
                      <a:pt x="332556" y="170036"/>
                      <a:pt x="332556" y="380070"/>
                    </a:cubicBezTo>
                    <a:cubicBezTo>
                      <a:pt x="332556" y="589917"/>
                      <a:pt x="502778" y="760140"/>
                      <a:pt x="712625" y="760140"/>
                    </a:cubicBezTo>
                    <a:cubicBezTo>
                      <a:pt x="922473" y="760140"/>
                      <a:pt x="1092695" y="589917"/>
                      <a:pt x="1092695" y="380070"/>
                    </a:cubicBezTo>
                    <a:cubicBezTo>
                      <a:pt x="1092881" y="170036"/>
                      <a:pt x="922659" y="0"/>
                      <a:pt x="712625" y="0"/>
                    </a:cubicBezTo>
                    <a:close/>
                    <a:moveTo>
                      <a:pt x="712625" y="943012"/>
                    </a:moveTo>
                    <a:cubicBezTo>
                      <a:pt x="813643" y="943012"/>
                      <a:pt x="903126" y="954360"/>
                      <a:pt x="978842" y="976685"/>
                    </a:cubicBezTo>
                    <a:cubicBezTo>
                      <a:pt x="1043582" y="995846"/>
                      <a:pt x="1099951" y="1023752"/>
                      <a:pt x="1146087" y="1059470"/>
                    </a:cubicBezTo>
                    <a:cubicBezTo>
                      <a:pt x="1186829" y="1091096"/>
                      <a:pt x="1220315" y="1128675"/>
                      <a:pt x="1248593" y="1174440"/>
                    </a:cubicBezTo>
                    <a:cubicBezTo>
                      <a:pt x="1273708" y="1215368"/>
                      <a:pt x="1293985" y="1261877"/>
                      <a:pt x="1310356" y="1316385"/>
                    </a:cubicBezTo>
                    <a:cubicBezTo>
                      <a:pt x="1320774" y="1350801"/>
                      <a:pt x="1306264" y="1377404"/>
                      <a:pt x="1296590" y="1390241"/>
                    </a:cubicBezTo>
                    <a:cubicBezTo>
                      <a:pt x="1276684" y="1417030"/>
                      <a:pt x="1244686" y="1432285"/>
                      <a:pt x="1208595" y="1432285"/>
                    </a:cubicBezTo>
                    <a:lnTo>
                      <a:pt x="216842" y="1432285"/>
                    </a:lnTo>
                    <a:cubicBezTo>
                      <a:pt x="180937" y="1432285"/>
                      <a:pt x="148753" y="1417030"/>
                      <a:pt x="128847" y="1390241"/>
                    </a:cubicBezTo>
                    <a:cubicBezTo>
                      <a:pt x="119359" y="1377404"/>
                      <a:pt x="104849" y="1350801"/>
                      <a:pt x="115081" y="1316385"/>
                    </a:cubicBezTo>
                    <a:cubicBezTo>
                      <a:pt x="131452" y="1261877"/>
                      <a:pt x="151543" y="1215368"/>
                      <a:pt x="176844" y="1174440"/>
                    </a:cubicBezTo>
                    <a:cubicBezTo>
                      <a:pt x="204936" y="1128675"/>
                      <a:pt x="238422" y="1090910"/>
                      <a:pt x="279350" y="1059470"/>
                    </a:cubicBezTo>
                    <a:cubicBezTo>
                      <a:pt x="325486" y="1023752"/>
                      <a:pt x="381855" y="995846"/>
                      <a:pt x="446595" y="976685"/>
                    </a:cubicBezTo>
                    <a:cubicBezTo>
                      <a:pt x="522125" y="954360"/>
                      <a:pt x="611794" y="943012"/>
                      <a:pt x="712625" y="943012"/>
                    </a:cubicBezTo>
                    <a:moveTo>
                      <a:pt x="712625" y="831391"/>
                    </a:moveTo>
                    <a:cubicBezTo>
                      <a:pt x="244561" y="831391"/>
                      <a:pt x="77501" y="1053331"/>
                      <a:pt x="8296" y="1284387"/>
                    </a:cubicBezTo>
                    <a:cubicBezTo>
                      <a:pt x="-30771" y="1414611"/>
                      <a:pt x="73037" y="1544092"/>
                      <a:pt x="216842" y="1544092"/>
                    </a:cubicBezTo>
                    <a:lnTo>
                      <a:pt x="1208595" y="1544092"/>
                    </a:lnTo>
                    <a:cubicBezTo>
                      <a:pt x="1352400" y="1544092"/>
                      <a:pt x="1456208" y="1414611"/>
                      <a:pt x="1417141" y="1284387"/>
                    </a:cubicBezTo>
                    <a:cubicBezTo>
                      <a:pt x="1347750" y="1053331"/>
                      <a:pt x="1180690" y="831391"/>
                      <a:pt x="712625" y="8313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+mn-lt"/>
                </a:endParaRPr>
              </a:p>
            </p:txBody>
          </p:sp>
        </p:grpSp>
      </p:grpSp>
      <p:grpSp>
        <p:nvGrpSpPr>
          <p:cNvPr id="36" name="组合 35"/>
          <p:cNvGrpSpPr/>
          <p:nvPr>
            <p:custDataLst>
              <p:tags r:id="rId9"/>
            </p:custDataLst>
          </p:nvPr>
        </p:nvGrpSpPr>
        <p:grpSpPr>
          <a:xfrm>
            <a:off x="1277674" y="3373051"/>
            <a:ext cx="4336308" cy="1508125"/>
            <a:chOff x="2444" y="5312"/>
            <a:chExt cx="6829" cy="2375"/>
          </a:xfrm>
        </p:grpSpPr>
        <p:grpSp>
          <p:nvGrpSpPr>
            <p:cNvPr id="28" name="PPT世界pptx.cn-9"/>
            <p:cNvGrpSpPr/>
            <p:nvPr>
              <p:custDataLst>
                <p:tags r:id="rId10"/>
              </p:custDataLst>
            </p:nvPr>
          </p:nvGrpSpPr>
          <p:grpSpPr>
            <a:xfrm>
              <a:off x="2444" y="5312"/>
              <a:ext cx="6829" cy="2375"/>
              <a:chOff x="1542469" y="3362891"/>
              <a:chExt cx="4336308" cy="1508125"/>
            </a:xfrm>
          </p:grpSpPr>
          <p:sp>
            <p:nvSpPr>
              <p:cNvPr id="9" name="PPT世界pptx.cn-9-1"/>
              <p:cNvSpPr/>
              <p:nvPr>
                <p:custDataLst>
                  <p:tags r:id="rId11"/>
                </p:custDataLst>
              </p:nvPr>
            </p:nvSpPr>
            <p:spPr>
              <a:xfrm flipH="1">
                <a:off x="4957927" y="3362891"/>
                <a:ext cx="920850" cy="9208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20" name="PPT世界pptx.cn-9-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835204" y="4164261"/>
                <a:ext cx="2860675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400" b="0" i="0" u="none" strike="noStrike" kern="1200" cap="none" spc="0" normalizeH="0" baseline="0" noProof="0" dirty="0">
                    <a:solidFill>
                      <a:schemeClr val="accent4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王恒杰</a:t>
                </a:r>
                <a:r>
                  <a:rPr kumimoji="0" lang="zh-CN" sz="2400" b="0" i="0" u="none" strike="noStrike" kern="1200" cap="none" spc="0" normalizeH="0" baseline="0" noProof="0" dirty="0">
                    <a:solidFill>
                      <a:schemeClr val="accent4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（前端</a:t>
                </a:r>
                <a:r>
                  <a:rPr kumimoji="0" lang="zh-CN" sz="2400" b="0" i="0" u="none" strike="noStrike" kern="1200" cap="none" spc="0" normalizeH="0" baseline="0" noProof="0" dirty="0">
                    <a:solidFill>
                      <a:schemeClr val="accent4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开发者）</a:t>
                </a:r>
                <a:endParaRPr kumimoji="0" lang="zh-CN" sz="2400" b="0" i="0" u="none" strike="noStrike" kern="1200" cap="none" spc="0" normalizeH="0" baseline="0" noProof="0" dirty="0"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21" name="PPT世界pptx.cn-9-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542469" y="4551611"/>
                <a:ext cx="2970530" cy="31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rPr>
                  <a:t>用户界面实现，交互效果开发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endParaRPr>
              </a:p>
            </p:txBody>
          </p:sp>
        </p:grpSp>
        <p:sp>
          <p:nvSpPr>
            <p:cNvPr id="35" name="PPT世界pptx.cn-10-2"/>
            <p:cNvSpPr/>
            <p:nvPr>
              <p:custDataLst>
                <p:tags r:id="rId14"/>
              </p:custDataLst>
            </p:nvPr>
          </p:nvSpPr>
          <p:spPr>
            <a:xfrm>
              <a:off x="8241" y="5704"/>
              <a:ext cx="615" cy="666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15"/>
            </p:custDataLst>
          </p:nvPr>
        </p:nvGrpSpPr>
        <p:grpSpPr>
          <a:xfrm>
            <a:off x="6021990" y="3137720"/>
            <a:ext cx="4777740" cy="1156181"/>
            <a:chOff x="9915" y="4941"/>
            <a:chExt cx="7524" cy="1821"/>
          </a:xfrm>
        </p:grpSpPr>
        <p:grpSp>
          <p:nvGrpSpPr>
            <p:cNvPr id="26" name="PPT世界pptx.cn-10"/>
            <p:cNvGrpSpPr/>
            <p:nvPr>
              <p:custDataLst>
                <p:tags r:id="rId16"/>
              </p:custDataLst>
            </p:nvPr>
          </p:nvGrpSpPr>
          <p:grpSpPr>
            <a:xfrm>
              <a:off x="9915" y="4941"/>
              <a:ext cx="7524" cy="1821"/>
              <a:chOff x="6286785" y="3127560"/>
              <a:chExt cx="4777740" cy="1156181"/>
            </a:xfrm>
          </p:grpSpPr>
          <p:sp>
            <p:nvSpPr>
              <p:cNvPr id="2" name="PPT世界pptx.cn-10-1"/>
              <p:cNvSpPr/>
              <p:nvPr>
                <p:custDataLst>
                  <p:tags r:id="rId17"/>
                </p:custDataLst>
              </p:nvPr>
            </p:nvSpPr>
            <p:spPr>
              <a:xfrm flipH="1">
                <a:off x="6286785" y="3362891"/>
                <a:ext cx="920850" cy="9208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22" name="PPT世界pptx.cn-10-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791100" y="3127560"/>
                <a:ext cx="3273425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王勤琛</a:t>
                </a:r>
                <a:r>
                  <a:rPr kumimoji="0" lang="zh-CN" altLang="en-US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（技术负责人</a:t>
                </a:r>
                <a:r>
                  <a:rPr kumimoji="0" lang="en-US" altLang="zh-CN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)</a:t>
                </a:r>
                <a:endParaRPr kumimoji="0" lang="en-US" altLang="zh-CN" sz="2400" b="0" i="0" u="none" strike="noStrike" kern="1200" cap="none" spc="0" normalizeH="0" baseline="0" noProof="0" dirty="0"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23" name="PPT世界pptx.cn-10-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7801260" y="3514910"/>
                <a:ext cx="3263265" cy="639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rPr>
                  <a:t>技术方案选择，技术难题解决，API接口设计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endParaRPr>
              </a:p>
            </p:txBody>
          </p:sp>
        </p:grpSp>
        <p:sp>
          <p:nvSpPr>
            <p:cNvPr id="40" name="PPT世界pptx.cn-10-2"/>
            <p:cNvSpPr/>
            <p:nvPr>
              <p:custDataLst>
                <p:tags r:id="rId20"/>
              </p:custDataLst>
            </p:nvPr>
          </p:nvSpPr>
          <p:spPr>
            <a:xfrm>
              <a:off x="10344" y="5671"/>
              <a:ext cx="615" cy="666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21"/>
            </p:custDataLst>
          </p:nvPr>
        </p:nvGrpSpPr>
        <p:grpSpPr>
          <a:xfrm>
            <a:off x="6021990" y="4715218"/>
            <a:ext cx="5899785" cy="920850"/>
            <a:chOff x="9915" y="7426"/>
            <a:chExt cx="9291" cy="1450"/>
          </a:xfrm>
        </p:grpSpPr>
        <p:grpSp>
          <p:nvGrpSpPr>
            <p:cNvPr id="27" name="PPT世界pptx.cn-11"/>
            <p:cNvGrpSpPr/>
            <p:nvPr>
              <p:custDataLst>
                <p:tags r:id="rId22"/>
              </p:custDataLst>
            </p:nvPr>
          </p:nvGrpSpPr>
          <p:grpSpPr>
            <a:xfrm>
              <a:off x="9915" y="7426"/>
              <a:ext cx="9291" cy="1450"/>
              <a:chOff x="6286785" y="4705058"/>
              <a:chExt cx="5899785" cy="920850"/>
            </a:xfrm>
          </p:grpSpPr>
          <p:sp>
            <p:nvSpPr>
              <p:cNvPr id="6" name="PPT世界pptx.cn-11-1"/>
              <p:cNvSpPr/>
              <p:nvPr>
                <p:custDataLst>
                  <p:tags r:id="rId23"/>
                </p:custDataLst>
              </p:nvPr>
            </p:nvSpPr>
            <p:spPr>
              <a:xfrm flipH="1">
                <a:off x="6286785" y="4705058"/>
                <a:ext cx="920850" cy="9208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+mn-lt"/>
                </a:endParaRPr>
              </a:p>
            </p:txBody>
          </p:sp>
          <p:sp>
            <p:nvSpPr>
              <p:cNvPr id="24" name="PPT世界pptx.cn-11-3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9570370" y="4706328"/>
                <a:ext cx="2616200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1600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李海锋</a:t>
                </a:r>
                <a:r>
                  <a:rPr kumimoji="0" lang="en-US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(</a:t>
                </a:r>
                <a:r>
                  <a:rPr kumimoji="0" lang="zh-CN" altLang="en-US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算法</a:t>
                </a:r>
                <a:r>
                  <a:rPr kumimoji="0" lang="zh-CN" altLang="en-US" sz="2400" b="0" i="0" u="none" strike="noStrike" kern="1200" cap="none" spc="0" normalizeH="0" baseline="0" noProof="0" dirty="0"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工程师</a:t>
                </a:r>
                <a:endParaRPr kumimoji="0" lang="zh-CN" altLang="en-US" sz="2400" b="0" i="0" u="none" strike="noStrike" kern="1200" cap="none" spc="0" normalizeH="0" baseline="0" noProof="0" dirty="0"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25" name="PPT世界pptx.cn-11-4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570543" y="5093802"/>
                <a:ext cx="2154012" cy="31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rPr>
                  <a:t>菜谱生成算法开发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endParaRPr>
              </a:p>
            </p:txBody>
          </p:sp>
        </p:grpSp>
        <p:sp>
          <p:nvSpPr>
            <p:cNvPr id="42" name="PPT世界pptx.cn-10-2"/>
            <p:cNvSpPr/>
            <p:nvPr>
              <p:custDataLst>
                <p:tags r:id="rId26"/>
              </p:custDataLst>
            </p:nvPr>
          </p:nvSpPr>
          <p:spPr>
            <a:xfrm>
              <a:off x="10344" y="7818"/>
              <a:ext cx="615" cy="666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1"/>
            </p:custDataLst>
          </p:nvPr>
        </p:nvGrpSpPr>
        <p:grpSpPr>
          <a:xfrm>
            <a:off x="901700" y="1823085"/>
            <a:ext cx="5419090" cy="2438400"/>
            <a:chOff x="1420" y="2871"/>
            <a:chExt cx="8534" cy="3840"/>
          </a:xfrm>
        </p:grpSpPr>
        <p:grpSp>
          <p:nvGrpSpPr>
            <p:cNvPr id="26" name="PPT世界pptx.cn-7"/>
            <p:cNvGrpSpPr/>
            <p:nvPr>
              <p:custDataLst>
                <p:tags r:id="rId2"/>
              </p:custDataLst>
            </p:nvPr>
          </p:nvGrpSpPr>
          <p:grpSpPr>
            <a:xfrm>
              <a:off x="1420" y="2871"/>
              <a:ext cx="8534" cy="3840"/>
              <a:chOff x="901423" y="1904291"/>
              <a:chExt cx="5419209" cy="2438400"/>
            </a:xfrm>
          </p:grpSpPr>
          <p:sp>
            <p:nvSpPr>
              <p:cNvPr id="2" name="PPT世界pptx.cn-7-1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3890963" y="1904291"/>
                <a:ext cx="2429669" cy="2438400"/>
              </a:xfrm>
              <a:custGeom>
                <a:avLst/>
                <a:gdLst>
                  <a:gd name="T0" fmla="*/ 219 w 280"/>
                  <a:gd name="T1" fmla="*/ 141 h 281"/>
                  <a:gd name="T2" fmla="*/ 219 w 280"/>
                  <a:gd name="T3" fmla="*/ 141 h 281"/>
                  <a:gd name="T4" fmla="*/ 140 w 280"/>
                  <a:gd name="T5" fmla="*/ 220 h 281"/>
                  <a:gd name="T6" fmla="*/ 61 w 280"/>
                  <a:gd name="T7" fmla="*/ 141 h 281"/>
                  <a:gd name="T8" fmla="*/ 140 w 280"/>
                  <a:gd name="T9" fmla="*/ 62 h 281"/>
                  <a:gd name="T10" fmla="*/ 140 w 280"/>
                  <a:gd name="T11" fmla="*/ 0 h 281"/>
                  <a:gd name="T12" fmla="*/ 0 w 280"/>
                  <a:gd name="T13" fmla="*/ 141 h 281"/>
                  <a:gd name="T14" fmla="*/ 140 w 280"/>
                  <a:gd name="T15" fmla="*/ 281 h 281"/>
                  <a:gd name="T16" fmla="*/ 280 w 280"/>
                  <a:gd name="T17" fmla="*/ 141 h 281"/>
                  <a:gd name="T18" fmla="*/ 280 w 280"/>
                  <a:gd name="T19" fmla="*/ 141 h 281"/>
                  <a:gd name="T20" fmla="*/ 219 w 280"/>
                  <a:gd name="T21" fmla="*/ 14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" h="281">
                    <a:moveTo>
                      <a:pt x="219" y="141"/>
                    </a:moveTo>
                    <a:cubicBezTo>
                      <a:pt x="219" y="141"/>
                      <a:pt x="219" y="141"/>
                      <a:pt x="219" y="141"/>
                    </a:cubicBezTo>
                    <a:cubicBezTo>
                      <a:pt x="219" y="184"/>
                      <a:pt x="184" y="220"/>
                      <a:pt x="140" y="220"/>
                    </a:cubicBezTo>
                    <a:cubicBezTo>
                      <a:pt x="97" y="220"/>
                      <a:pt x="61" y="184"/>
                      <a:pt x="61" y="141"/>
                    </a:cubicBezTo>
                    <a:cubicBezTo>
                      <a:pt x="61" y="97"/>
                      <a:pt x="97" y="62"/>
                      <a:pt x="140" y="62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63" y="0"/>
                      <a:pt x="0" y="63"/>
                      <a:pt x="0" y="141"/>
                    </a:cubicBezTo>
                    <a:cubicBezTo>
                      <a:pt x="0" y="218"/>
                      <a:pt x="63" y="281"/>
                      <a:pt x="140" y="281"/>
                    </a:cubicBezTo>
                    <a:cubicBezTo>
                      <a:pt x="217" y="281"/>
                      <a:pt x="280" y="218"/>
                      <a:pt x="280" y="141"/>
                    </a:cubicBezTo>
                    <a:cubicBezTo>
                      <a:pt x="280" y="141"/>
                      <a:pt x="280" y="141"/>
                      <a:pt x="280" y="141"/>
                    </a:cubicBezTo>
                    <a:lnTo>
                      <a:pt x="219" y="1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8" name="PPT世界pptx.cn-7-2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784726" y="2859173"/>
                <a:ext cx="608013" cy="6072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901423" y="2479360"/>
                <a:ext cx="2825115" cy="597303"/>
                <a:chOff x="901423" y="2479360"/>
                <a:chExt cx="2825115" cy="597303"/>
              </a:xfrm>
            </p:grpSpPr>
            <p:sp>
              <p:nvSpPr>
                <p:cNvPr id="17" name="PPT世界pptx.cn-7-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236703" y="2479360"/>
                  <a:ext cx="2489835" cy="368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张静雯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(UI设计师)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18" name="PPT世界pptx.cn-7-5"/>
                <p:cNvSpPr/>
                <p:nvPr>
                  <p:custDataLst>
                    <p:tags r:id="rId6"/>
                  </p:custDataLst>
                </p:nvPr>
              </p:nvSpPr>
              <p:spPr>
                <a:xfrm flipH="1">
                  <a:off x="901423" y="2899942"/>
                  <a:ext cx="2824705" cy="1767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Light" panose="020B0300000000000000" pitchFamily="34" charset="-122"/>
                    </a:rPr>
                    <a:t>用户界面设计，用户体验优化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endParaRPr>
                </a:p>
              </p:txBody>
            </p:sp>
          </p:grpSp>
        </p:grpSp>
        <p:sp>
          <p:nvSpPr>
            <p:cNvPr id="29" name="PPT世界pptx.cn-10-2"/>
            <p:cNvSpPr/>
            <p:nvPr>
              <p:custDataLst>
                <p:tags r:id="rId7"/>
              </p:custDataLst>
            </p:nvPr>
          </p:nvSpPr>
          <p:spPr>
            <a:xfrm>
              <a:off x="7737" y="4519"/>
              <a:ext cx="535" cy="616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8"/>
            </p:custDataLst>
          </p:nvPr>
        </p:nvGrpSpPr>
        <p:grpSpPr>
          <a:xfrm>
            <a:off x="5791201" y="1831998"/>
            <a:ext cx="5617208" cy="2429669"/>
            <a:chOff x="9120" y="2885"/>
            <a:chExt cx="8846" cy="3826"/>
          </a:xfrm>
        </p:grpSpPr>
        <p:grpSp>
          <p:nvGrpSpPr>
            <p:cNvPr id="27" name="PPT世界pptx.cn-8"/>
            <p:cNvGrpSpPr/>
            <p:nvPr>
              <p:custDataLst>
                <p:tags r:id="rId9"/>
              </p:custDataLst>
            </p:nvPr>
          </p:nvGrpSpPr>
          <p:grpSpPr>
            <a:xfrm>
              <a:off x="9120" y="2885"/>
              <a:ext cx="8846" cy="3826"/>
              <a:chOff x="5791201" y="1913023"/>
              <a:chExt cx="5617208" cy="2429669"/>
            </a:xfrm>
          </p:grpSpPr>
          <p:sp>
            <p:nvSpPr>
              <p:cNvPr id="3" name="PPT世界pptx.cn-8-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5791201" y="1913023"/>
                <a:ext cx="2429669" cy="2429669"/>
              </a:xfrm>
              <a:custGeom>
                <a:avLst/>
                <a:gdLst>
                  <a:gd name="T0" fmla="*/ 61 w 280"/>
                  <a:gd name="T1" fmla="*/ 140 h 280"/>
                  <a:gd name="T2" fmla="*/ 61 w 280"/>
                  <a:gd name="T3" fmla="*/ 140 h 280"/>
                  <a:gd name="T4" fmla="*/ 140 w 280"/>
                  <a:gd name="T5" fmla="*/ 61 h 280"/>
                  <a:gd name="T6" fmla="*/ 219 w 280"/>
                  <a:gd name="T7" fmla="*/ 140 h 280"/>
                  <a:gd name="T8" fmla="*/ 140 w 280"/>
                  <a:gd name="T9" fmla="*/ 219 h 280"/>
                  <a:gd name="T10" fmla="*/ 140 w 280"/>
                  <a:gd name="T11" fmla="*/ 280 h 280"/>
                  <a:gd name="T12" fmla="*/ 280 w 280"/>
                  <a:gd name="T13" fmla="*/ 140 h 280"/>
                  <a:gd name="T14" fmla="*/ 140 w 280"/>
                  <a:gd name="T15" fmla="*/ 0 h 280"/>
                  <a:gd name="T16" fmla="*/ 0 w 280"/>
                  <a:gd name="T17" fmla="*/ 140 h 280"/>
                  <a:gd name="T18" fmla="*/ 0 w 280"/>
                  <a:gd name="T19" fmla="*/ 140 h 280"/>
                  <a:gd name="T20" fmla="*/ 61 w 280"/>
                  <a:gd name="T21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" h="280">
                    <a:moveTo>
                      <a:pt x="61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97"/>
                      <a:pt x="97" y="61"/>
                      <a:pt x="140" y="61"/>
                    </a:cubicBezTo>
                    <a:cubicBezTo>
                      <a:pt x="184" y="61"/>
                      <a:pt x="219" y="97"/>
                      <a:pt x="219" y="140"/>
                    </a:cubicBezTo>
                    <a:cubicBezTo>
                      <a:pt x="219" y="184"/>
                      <a:pt x="184" y="219"/>
                      <a:pt x="140" y="219"/>
                    </a:cubicBezTo>
                    <a:cubicBezTo>
                      <a:pt x="140" y="280"/>
                      <a:pt x="140" y="280"/>
                      <a:pt x="140" y="280"/>
                    </a:cubicBezTo>
                    <a:cubicBezTo>
                      <a:pt x="217" y="280"/>
                      <a:pt x="280" y="217"/>
                      <a:pt x="280" y="140"/>
                    </a:cubicBezTo>
                    <a:cubicBezTo>
                      <a:pt x="280" y="63"/>
                      <a:pt x="217" y="0"/>
                      <a:pt x="140" y="0"/>
                    </a:cubicBezTo>
                    <a:cubicBezTo>
                      <a:pt x="63" y="0"/>
                      <a:pt x="0" y="63"/>
                      <a:pt x="0" y="140"/>
                    </a:cubicBezTo>
                    <a:cubicBezTo>
                      <a:pt x="0" y="140"/>
                      <a:pt x="0" y="140"/>
                      <a:pt x="0" y="140"/>
                    </a:cubicBezTo>
                    <a:lnTo>
                      <a:pt x="61" y="1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9" name="PPT世界pptx.cn-8-2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693695" y="2832979"/>
                <a:ext cx="615950" cy="6072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8534399" y="2375438"/>
                <a:ext cx="2874010" cy="597304"/>
                <a:chOff x="8534399" y="2375438"/>
                <a:chExt cx="2874010" cy="597304"/>
              </a:xfrm>
            </p:grpSpPr>
            <p:sp>
              <p:nvSpPr>
                <p:cNvPr id="19" name="PPT世界pptx.cn-8-4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534399" y="2375438"/>
                  <a:ext cx="2874010" cy="368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郭心怡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(后端开发者)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20" name="PPT世界pptx.cn-8-5"/>
                <p:cNvSpPr/>
                <p:nvPr>
                  <p:custDataLst>
                    <p:tags r:id="rId13"/>
                  </p:custDataLst>
                </p:nvPr>
              </p:nvSpPr>
              <p:spPr>
                <a:xfrm flipH="1">
                  <a:off x="8534399" y="2796021"/>
                  <a:ext cx="2706900" cy="1767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Light" panose="020B0300000000000000" pitchFamily="34" charset="-122"/>
                    </a:rPr>
                    <a:t>用户管理模块开发，数据库设计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endParaRPr>
                </a:p>
              </p:txBody>
            </p:sp>
          </p:grpSp>
        </p:grpSp>
        <p:sp>
          <p:nvSpPr>
            <p:cNvPr id="31" name="PPT世界pptx.cn-10-2"/>
            <p:cNvSpPr/>
            <p:nvPr>
              <p:custDataLst>
                <p:tags r:id="rId14"/>
              </p:custDataLst>
            </p:nvPr>
          </p:nvSpPr>
          <p:spPr>
            <a:xfrm>
              <a:off x="10755" y="4503"/>
              <a:ext cx="535" cy="616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15"/>
            </p:custDataLst>
          </p:nvPr>
        </p:nvGrpSpPr>
        <p:grpSpPr>
          <a:xfrm>
            <a:off x="2946066" y="3732054"/>
            <a:ext cx="5274772" cy="2430463"/>
            <a:chOff x="4639" y="5877"/>
            <a:chExt cx="8307" cy="3828"/>
          </a:xfrm>
        </p:grpSpPr>
        <p:grpSp>
          <p:nvGrpSpPr>
            <p:cNvPr id="28" name="PPT世界pptx.cn-9"/>
            <p:cNvGrpSpPr/>
            <p:nvPr>
              <p:custDataLst>
                <p:tags r:id="rId16"/>
              </p:custDataLst>
            </p:nvPr>
          </p:nvGrpSpPr>
          <p:grpSpPr>
            <a:xfrm>
              <a:off x="4639" y="5877"/>
              <a:ext cx="8307" cy="3828"/>
              <a:chOff x="2946066" y="3813079"/>
              <a:chExt cx="5274772" cy="2430463"/>
            </a:xfrm>
          </p:grpSpPr>
          <p:sp>
            <p:nvSpPr>
              <p:cNvPr id="6" name="PPT世界pptx.cn-9-1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5791169" y="3813079"/>
                <a:ext cx="2429669" cy="2430463"/>
              </a:xfrm>
              <a:custGeom>
                <a:avLst/>
                <a:gdLst>
                  <a:gd name="T0" fmla="*/ 219 w 280"/>
                  <a:gd name="T1" fmla="*/ 140 h 280"/>
                  <a:gd name="T2" fmla="*/ 219 w 280"/>
                  <a:gd name="T3" fmla="*/ 140 h 280"/>
                  <a:gd name="T4" fmla="*/ 140 w 280"/>
                  <a:gd name="T5" fmla="*/ 219 h 280"/>
                  <a:gd name="T6" fmla="*/ 61 w 280"/>
                  <a:gd name="T7" fmla="*/ 140 h 280"/>
                  <a:gd name="T8" fmla="*/ 140 w 280"/>
                  <a:gd name="T9" fmla="*/ 61 h 280"/>
                  <a:gd name="T10" fmla="*/ 140 w 280"/>
                  <a:gd name="T11" fmla="*/ 0 h 280"/>
                  <a:gd name="T12" fmla="*/ 0 w 280"/>
                  <a:gd name="T13" fmla="*/ 140 h 280"/>
                  <a:gd name="T14" fmla="*/ 140 w 280"/>
                  <a:gd name="T15" fmla="*/ 280 h 280"/>
                  <a:gd name="T16" fmla="*/ 280 w 280"/>
                  <a:gd name="T17" fmla="*/ 140 h 280"/>
                  <a:gd name="T18" fmla="*/ 280 w 280"/>
                  <a:gd name="T19" fmla="*/ 140 h 280"/>
                  <a:gd name="T20" fmla="*/ 219 w 280"/>
                  <a:gd name="T21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" h="280">
                    <a:moveTo>
                      <a:pt x="219" y="140"/>
                    </a:moveTo>
                    <a:cubicBezTo>
                      <a:pt x="219" y="140"/>
                      <a:pt x="219" y="140"/>
                      <a:pt x="219" y="140"/>
                    </a:cubicBezTo>
                    <a:cubicBezTo>
                      <a:pt x="219" y="184"/>
                      <a:pt x="184" y="219"/>
                      <a:pt x="140" y="219"/>
                    </a:cubicBezTo>
                    <a:cubicBezTo>
                      <a:pt x="97" y="219"/>
                      <a:pt x="61" y="184"/>
                      <a:pt x="61" y="140"/>
                    </a:cubicBezTo>
                    <a:cubicBezTo>
                      <a:pt x="61" y="97"/>
                      <a:pt x="97" y="61"/>
                      <a:pt x="140" y="61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63" y="0"/>
                      <a:pt x="0" y="63"/>
                      <a:pt x="0" y="140"/>
                    </a:cubicBezTo>
                    <a:cubicBezTo>
                      <a:pt x="0" y="217"/>
                      <a:pt x="63" y="280"/>
                      <a:pt x="140" y="280"/>
                    </a:cubicBezTo>
                    <a:cubicBezTo>
                      <a:pt x="217" y="280"/>
                      <a:pt x="280" y="217"/>
                      <a:pt x="280" y="140"/>
                    </a:cubicBezTo>
                    <a:cubicBezTo>
                      <a:pt x="280" y="140"/>
                      <a:pt x="280" y="140"/>
                      <a:pt x="280" y="140"/>
                    </a:cubicBezTo>
                    <a:lnTo>
                      <a:pt x="219" y="1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14" name="PPT世界pptx.cn-9-2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693695" y="4741948"/>
                <a:ext cx="615950" cy="6167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2946066" y="4955859"/>
                <a:ext cx="2617470" cy="743163"/>
                <a:chOff x="2946066" y="4955859"/>
                <a:chExt cx="2617470" cy="743163"/>
              </a:xfrm>
            </p:grpSpPr>
            <p:sp>
              <p:nvSpPr>
                <p:cNvPr id="21" name="PPT世界pptx.cn-9-3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3016551" y="4955859"/>
                  <a:ext cx="2546985" cy="368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周鑫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(测试工程师)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22" name="PPT世界pptx.cn-9-4"/>
                <p:cNvSpPr/>
                <p:nvPr>
                  <p:custDataLst>
                    <p:tags r:id="rId20"/>
                  </p:custDataLst>
                </p:nvPr>
              </p:nvSpPr>
              <p:spPr>
                <a:xfrm flipH="1">
                  <a:off x="2946066" y="5376442"/>
                  <a:ext cx="2617154" cy="32258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Light" panose="020B0300000000000000" pitchFamily="34" charset="-122"/>
                    </a:rPr>
                    <a:t>测试用例编写，功能及性能测试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endParaRPr>
                </a:p>
              </p:txBody>
            </p:sp>
          </p:grpSp>
        </p:grpSp>
        <p:sp>
          <p:nvSpPr>
            <p:cNvPr id="33" name="PPT世界pptx.cn-10-2"/>
            <p:cNvSpPr/>
            <p:nvPr>
              <p:custDataLst>
                <p:tags r:id="rId21"/>
              </p:custDataLst>
            </p:nvPr>
          </p:nvSpPr>
          <p:spPr>
            <a:xfrm>
              <a:off x="10755" y="7518"/>
              <a:ext cx="535" cy="616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35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0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1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2" name="PPT世界pptx.cn-5"/>
          <p:cNvSpPr txBox="1"/>
          <p:nvPr/>
        </p:nvSpPr>
        <p:spPr>
          <a:xfrm>
            <a:off x="149443" y="118272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43" name="PPT世界pptx.cn-9"/>
          <p:cNvGrpSpPr/>
          <p:nvPr/>
        </p:nvGrpSpPr>
        <p:grpSpPr>
          <a:xfrm>
            <a:off x="3709944" y="662760"/>
            <a:ext cx="4772386" cy="581948"/>
            <a:chOff x="3709944" y="5412730"/>
            <a:chExt cx="4772386" cy="581948"/>
          </a:xfrm>
        </p:grpSpPr>
        <p:sp>
          <p:nvSpPr>
            <p:cNvPr id="44" name="PPT世界pptx.cn-9-1"/>
            <p:cNvSpPr txBox="1"/>
            <p:nvPr/>
          </p:nvSpPr>
          <p:spPr>
            <a:xfrm>
              <a:off x="3709944" y="5502553"/>
              <a:ext cx="4772386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Alpha冲刺阶段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分工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cxnSp>
          <p:nvCxnSpPr>
            <p:cNvPr id="45" name="PPT世界pptx.cn-9-2"/>
            <p:cNvCxnSpPr/>
            <p:nvPr/>
          </p:nvCxnSpPr>
          <p:spPr>
            <a:xfrm flipH="1">
              <a:off x="4852198" y="5412730"/>
              <a:ext cx="240886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1"/>
            </p:custDataLst>
          </p:nvPr>
        </p:nvGrpSpPr>
        <p:grpSpPr>
          <a:xfrm>
            <a:off x="901700" y="1823085"/>
            <a:ext cx="5419090" cy="2438400"/>
            <a:chOff x="1420" y="2871"/>
            <a:chExt cx="8534" cy="3840"/>
          </a:xfrm>
        </p:grpSpPr>
        <p:grpSp>
          <p:nvGrpSpPr>
            <p:cNvPr id="26" name="PPT世界pptx.cn-7"/>
            <p:cNvGrpSpPr/>
            <p:nvPr>
              <p:custDataLst>
                <p:tags r:id="rId2"/>
              </p:custDataLst>
            </p:nvPr>
          </p:nvGrpSpPr>
          <p:grpSpPr>
            <a:xfrm>
              <a:off x="1420" y="2871"/>
              <a:ext cx="8534" cy="3840"/>
              <a:chOff x="901423" y="1904291"/>
              <a:chExt cx="5419209" cy="2438400"/>
            </a:xfrm>
          </p:grpSpPr>
          <p:sp>
            <p:nvSpPr>
              <p:cNvPr id="2" name="PPT世界pptx.cn-7-1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3890963" y="1904291"/>
                <a:ext cx="2429669" cy="2438400"/>
              </a:xfrm>
              <a:custGeom>
                <a:avLst/>
                <a:gdLst>
                  <a:gd name="T0" fmla="*/ 219 w 280"/>
                  <a:gd name="T1" fmla="*/ 141 h 281"/>
                  <a:gd name="T2" fmla="*/ 219 w 280"/>
                  <a:gd name="T3" fmla="*/ 141 h 281"/>
                  <a:gd name="T4" fmla="*/ 140 w 280"/>
                  <a:gd name="T5" fmla="*/ 220 h 281"/>
                  <a:gd name="T6" fmla="*/ 61 w 280"/>
                  <a:gd name="T7" fmla="*/ 141 h 281"/>
                  <a:gd name="T8" fmla="*/ 140 w 280"/>
                  <a:gd name="T9" fmla="*/ 62 h 281"/>
                  <a:gd name="T10" fmla="*/ 140 w 280"/>
                  <a:gd name="T11" fmla="*/ 0 h 281"/>
                  <a:gd name="T12" fmla="*/ 0 w 280"/>
                  <a:gd name="T13" fmla="*/ 141 h 281"/>
                  <a:gd name="T14" fmla="*/ 140 w 280"/>
                  <a:gd name="T15" fmla="*/ 281 h 281"/>
                  <a:gd name="T16" fmla="*/ 280 w 280"/>
                  <a:gd name="T17" fmla="*/ 141 h 281"/>
                  <a:gd name="T18" fmla="*/ 280 w 280"/>
                  <a:gd name="T19" fmla="*/ 141 h 281"/>
                  <a:gd name="T20" fmla="*/ 219 w 280"/>
                  <a:gd name="T21" fmla="*/ 14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" h="281">
                    <a:moveTo>
                      <a:pt x="219" y="141"/>
                    </a:moveTo>
                    <a:cubicBezTo>
                      <a:pt x="219" y="141"/>
                      <a:pt x="219" y="141"/>
                      <a:pt x="219" y="141"/>
                    </a:cubicBezTo>
                    <a:cubicBezTo>
                      <a:pt x="219" y="184"/>
                      <a:pt x="184" y="220"/>
                      <a:pt x="140" y="220"/>
                    </a:cubicBezTo>
                    <a:cubicBezTo>
                      <a:pt x="97" y="220"/>
                      <a:pt x="61" y="184"/>
                      <a:pt x="61" y="141"/>
                    </a:cubicBezTo>
                    <a:cubicBezTo>
                      <a:pt x="61" y="97"/>
                      <a:pt x="97" y="62"/>
                      <a:pt x="140" y="62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63" y="0"/>
                      <a:pt x="0" y="63"/>
                      <a:pt x="0" y="141"/>
                    </a:cubicBezTo>
                    <a:cubicBezTo>
                      <a:pt x="0" y="218"/>
                      <a:pt x="63" y="281"/>
                      <a:pt x="140" y="281"/>
                    </a:cubicBezTo>
                    <a:cubicBezTo>
                      <a:pt x="217" y="281"/>
                      <a:pt x="280" y="218"/>
                      <a:pt x="280" y="141"/>
                    </a:cubicBezTo>
                    <a:cubicBezTo>
                      <a:pt x="280" y="141"/>
                      <a:pt x="280" y="141"/>
                      <a:pt x="280" y="141"/>
                    </a:cubicBezTo>
                    <a:lnTo>
                      <a:pt x="219" y="1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8" name="PPT世界pptx.cn-7-2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784726" y="2859173"/>
                <a:ext cx="608013" cy="6072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901423" y="2479360"/>
                <a:ext cx="2825115" cy="821935"/>
                <a:chOff x="901423" y="2479360"/>
                <a:chExt cx="2825115" cy="821935"/>
              </a:xfrm>
            </p:grpSpPr>
            <p:sp>
              <p:nvSpPr>
                <p:cNvPr id="17" name="PPT世界pptx.cn-7-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236703" y="2479360"/>
                  <a:ext cx="2489835" cy="368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吴佳辉</a:t>
                  </a: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(客户经理)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18" name="PPT世界pptx.cn-7-5"/>
                <p:cNvSpPr/>
                <p:nvPr>
                  <p:custDataLst>
                    <p:tags r:id="rId6"/>
                  </p:custDataLst>
                </p:nvPr>
              </p:nvSpPr>
              <p:spPr>
                <a:xfrm flipH="1">
                  <a:off x="901423" y="2899942"/>
                  <a:ext cx="2824705" cy="40135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Light" panose="020B0300000000000000" pitchFamily="34" charset="-122"/>
                    </a:rPr>
                    <a:t>用户沟通，需求收集与反馈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endParaRPr>
                </a:p>
              </p:txBody>
            </p:sp>
          </p:grpSp>
        </p:grpSp>
        <p:sp>
          <p:nvSpPr>
            <p:cNvPr id="29" name="PPT世界pptx.cn-10-2"/>
            <p:cNvSpPr/>
            <p:nvPr>
              <p:custDataLst>
                <p:tags r:id="rId7"/>
              </p:custDataLst>
            </p:nvPr>
          </p:nvSpPr>
          <p:spPr>
            <a:xfrm>
              <a:off x="7737" y="4519"/>
              <a:ext cx="535" cy="616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8"/>
            </p:custDataLst>
          </p:nvPr>
        </p:nvGrpSpPr>
        <p:grpSpPr>
          <a:xfrm>
            <a:off x="5791201" y="1831998"/>
            <a:ext cx="5617208" cy="2429669"/>
            <a:chOff x="9120" y="2885"/>
            <a:chExt cx="8846" cy="3826"/>
          </a:xfrm>
        </p:grpSpPr>
        <p:grpSp>
          <p:nvGrpSpPr>
            <p:cNvPr id="27" name="PPT世界pptx.cn-8"/>
            <p:cNvGrpSpPr/>
            <p:nvPr>
              <p:custDataLst>
                <p:tags r:id="rId9"/>
              </p:custDataLst>
            </p:nvPr>
          </p:nvGrpSpPr>
          <p:grpSpPr>
            <a:xfrm>
              <a:off x="9120" y="2885"/>
              <a:ext cx="8846" cy="3826"/>
              <a:chOff x="5791201" y="1913023"/>
              <a:chExt cx="5617208" cy="2429669"/>
            </a:xfrm>
          </p:grpSpPr>
          <p:sp>
            <p:nvSpPr>
              <p:cNvPr id="3" name="PPT世界pptx.cn-8-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5791201" y="1913023"/>
                <a:ext cx="2429669" cy="2429669"/>
              </a:xfrm>
              <a:custGeom>
                <a:avLst/>
                <a:gdLst>
                  <a:gd name="T0" fmla="*/ 61 w 280"/>
                  <a:gd name="T1" fmla="*/ 140 h 280"/>
                  <a:gd name="T2" fmla="*/ 61 w 280"/>
                  <a:gd name="T3" fmla="*/ 140 h 280"/>
                  <a:gd name="T4" fmla="*/ 140 w 280"/>
                  <a:gd name="T5" fmla="*/ 61 h 280"/>
                  <a:gd name="T6" fmla="*/ 219 w 280"/>
                  <a:gd name="T7" fmla="*/ 140 h 280"/>
                  <a:gd name="T8" fmla="*/ 140 w 280"/>
                  <a:gd name="T9" fmla="*/ 219 h 280"/>
                  <a:gd name="T10" fmla="*/ 140 w 280"/>
                  <a:gd name="T11" fmla="*/ 280 h 280"/>
                  <a:gd name="T12" fmla="*/ 280 w 280"/>
                  <a:gd name="T13" fmla="*/ 140 h 280"/>
                  <a:gd name="T14" fmla="*/ 140 w 280"/>
                  <a:gd name="T15" fmla="*/ 0 h 280"/>
                  <a:gd name="T16" fmla="*/ 0 w 280"/>
                  <a:gd name="T17" fmla="*/ 140 h 280"/>
                  <a:gd name="T18" fmla="*/ 0 w 280"/>
                  <a:gd name="T19" fmla="*/ 140 h 280"/>
                  <a:gd name="T20" fmla="*/ 61 w 280"/>
                  <a:gd name="T21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" h="280">
                    <a:moveTo>
                      <a:pt x="61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97"/>
                      <a:pt x="97" y="61"/>
                      <a:pt x="140" y="61"/>
                    </a:cubicBezTo>
                    <a:cubicBezTo>
                      <a:pt x="184" y="61"/>
                      <a:pt x="219" y="97"/>
                      <a:pt x="219" y="140"/>
                    </a:cubicBezTo>
                    <a:cubicBezTo>
                      <a:pt x="219" y="184"/>
                      <a:pt x="184" y="219"/>
                      <a:pt x="140" y="219"/>
                    </a:cubicBezTo>
                    <a:cubicBezTo>
                      <a:pt x="140" y="280"/>
                      <a:pt x="140" y="280"/>
                      <a:pt x="140" y="280"/>
                    </a:cubicBezTo>
                    <a:cubicBezTo>
                      <a:pt x="217" y="280"/>
                      <a:pt x="280" y="217"/>
                      <a:pt x="280" y="140"/>
                    </a:cubicBezTo>
                    <a:cubicBezTo>
                      <a:pt x="280" y="63"/>
                      <a:pt x="217" y="0"/>
                      <a:pt x="140" y="0"/>
                    </a:cubicBezTo>
                    <a:cubicBezTo>
                      <a:pt x="63" y="0"/>
                      <a:pt x="0" y="63"/>
                      <a:pt x="0" y="140"/>
                    </a:cubicBezTo>
                    <a:cubicBezTo>
                      <a:pt x="0" y="140"/>
                      <a:pt x="0" y="140"/>
                      <a:pt x="0" y="140"/>
                    </a:cubicBezTo>
                    <a:lnTo>
                      <a:pt x="61" y="1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9" name="PPT世界pptx.cn-8-2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6693695" y="2832979"/>
                <a:ext cx="615950" cy="6072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8534399" y="2375438"/>
                <a:ext cx="2874010" cy="821936"/>
                <a:chOff x="8534399" y="2375438"/>
                <a:chExt cx="2874010" cy="821936"/>
              </a:xfrm>
            </p:grpSpPr>
            <p:sp>
              <p:nvSpPr>
                <p:cNvPr id="19" name="PPT世界pptx.cn-8-4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8534399" y="2375438"/>
                  <a:ext cx="2874010" cy="368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王子聪(文档专员)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20" name="PPT世界pptx.cn-8-5"/>
                <p:cNvSpPr/>
                <p:nvPr>
                  <p:custDataLst>
                    <p:tags r:id="rId13"/>
                  </p:custDataLst>
                </p:nvPr>
              </p:nvSpPr>
              <p:spPr>
                <a:xfrm flipH="1">
                  <a:off x="8534399" y="2796021"/>
                  <a:ext cx="2706900" cy="40135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Light" panose="020B0300000000000000" pitchFamily="34" charset="-122"/>
                    </a:rPr>
                    <a:t>技术文档编写，用户手册制作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endParaRPr>
                </a:p>
              </p:txBody>
            </p:sp>
          </p:grpSp>
        </p:grpSp>
        <p:sp>
          <p:nvSpPr>
            <p:cNvPr id="31" name="PPT世界pptx.cn-10-2"/>
            <p:cNvSpPr/>
            <p:nvPr>
              <p:custDataLst>
                <p:tags r:id="rId14"/>
              </p:custDataLst>
            </p:nvPr>
          </p:nvSpPr>
          <p:spPr>
            <a:xfrm>
              <a:off x="10755" y="4503"/>
              <a:ext cx="535" cy="616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15"/>
            </p:custDataLst>
          </p:nvPr>
        </p:nvGrpSpPr>
        <p:grpSpPr>
          <a:xfrm>
            <a:off x="2946066" y="3732054"/>
            <a:ext cx="5274772" cy="2430463"/>
            <a:chOff x="4639" y="5877"/>
            <a:chExt cx="8307" cy="3828"/>
          </a:xfrm>
        </p:grpSpPr>
        <p:grpSp>
          <p:nvGrpSpPr>
            <p:cNvPr id="28" name="PPT世界pptx.cn-9"/>
            <p:cNvGrpSpPr/>
            <p:nvPr>
              <p:custDataLst>
                <p:tags r:id="rId16"/>
              </p:custDataLst>
            </p:nvPr>
          </p:nvGrpSpPr>
          <p:grpSpPr>
            <a:xfrm>
              <a:off x="4639" y="5877"/>
              <a:ext cx="8307" cy="3828"/>
              <a:chOff x="2946066" y="3813079"/>
              <a:chExt cx="5274772" cy="2430463"/>
            </a:xfrm>
          </p:grpSpPr>
          <p:sp>
            <p:nvSpPr>
              <p:cNvPr id="6" name="PPT世界pptx.cn-9-1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5791169" y="3813079"/>
                <a:ext cx="2429669" cy="2430463"/>
              </a:xfrm>
              <a:custGeom>
                <a:avLst/>
                <a:gdLst>
                  <a:gd name="T0" fmla="*/ 219 w 280"/>
                  <a:gd name="T1" fmla="*/ 140 h 280"/>
                  <a:gd name="T2" fmla="*/ 219 w 280"/>
                  <a:gd name="T3" fmla="*/ 140 h 280"/>
                  <a:gd name="T4" fmla="*/ 140 w 280"/>
                  <a:gd name="T5" fmla="*/ 219 h 280"/>
                  <a:gd name="T6" fmla="*/ 61 w 280"/>
                  <a:gd name="T7" fmla="*/ 140 h 280"/>
                  <a:gd name="T8" fmla="*/ 140 w 280"/>
                  <a:gd name="T9" fmla="*/ 61 h 280"/>
                  <a:gd name="T10" fmla="*/ 140 w 280"/>
                  <a:gd name="T11" fmla="*/ 0 h 280"/>
                  <a:gd name="T12" fmla="*/ 0 w 280"/>
                  <a:gd name="T13" fmla="*/ 140 h 280"/>
                  <a:gd name="T14" fmla="*/ 140 w 280"/>
                  <a:gd name="T15" fmla="*/ 280 h 280"/>
                  <a:gd name="T16" fmla="*/ 280 w 280"/>
                  <a:gd name="T17" fmla="*/ 140 h 280"/>
                  <a:gd name="T18" fmla="*/ 280 w 280"/>
                  <a:gd name="T19" fmla="*/ 140 h 280"/>
                  <a:gd name="T20" fmla="*/ 219 w 280"/>
                  <a:gd name="T21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" h="280">
                    <a:moveTo>
                      <a:pt x="219" y="140"/>
                    </a:moveTo>
                    <a:cubicBezTo>
                      <a:pt x="219" y="140"/>
                      <a:pt x="219" y="140"/>
                      <a:pt x="219" y="140"/>
                    </a:cubicBezTo>
                    <a:cubicBezTo>
                      <a:pt x="219" y="184"/>
                      <a:pt x="184" y="219"/>
                      <a:pt x="140" y="219"/>
                    </a:cubicBezTo>
                    <a:cubicBezTo>
                      <a:pt x="97" y="219"/>
                      <a:pt x="61" y="184"/>
                      <a:pt x="61" y="140"/>
                    </a:cubicBezTo>
                    <a:cubicBezTo>
                      <a:pt x="61" y="97"/>
                      <a:pt x="97" y="61"/>
                      <a:pt x="140" y="61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63" y="0"/>
                      <a:pt x="0" y="63"/>
                      <a:pt x="0" y="140"/>
                    </a:cubicBezTo>
                    <a:cubicBezTo>
                      <a:pt x="0" y="217"/>
                      <a:pt x="63" y="280"/>
                      <a:pt x="140" y="280"/>
                    </a:cubicBezTo>
                    <a:cubicBezTo>
                      <a:pt x="217" y="280"/>
                      <a:pt x="280" y="217"/>
                      <a:pt x="280" y="140"/>
                    </a:cubicBezTo>
                    <a:cubicBezTo>
                      <a:pt x="280" y="140"/>
                      <a:pt x="280" y="140"/>
                      <a:pt x="280" y="140"/>
                    </a:cubicBezTo>
                    <a:lnTo>
                      <a:pt x="219" y="1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14" name="PPT世界pptx.cn-9-2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6693695" y="4741948"/>
                <a:ext cx="615950" cy="6167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10" tIns="54855" rIns="109710" bIns="54855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th-T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2946066" y="4955859"/>
                <a:ext cx="2617470" cy="743163"/>
                <a:chOff x="2946066" y="4955859"/>
                <a:chExt cx="2617470" cy="743163"/>
              </a:xfrm>
            </p:grpSpPr>
            <p:sp>
              <p:nvSpPr>
                <p:cNvPr id="21" name="PPT世界pptx.cn-9-3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3016551" y="4955859"/>
                  <a:ext cx="2546985" cy="3689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黄旭(运维工程师)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22" name="PPT世界pptx.cn-9-4"/>
                <p:cNvSpPr/>
                <p:nvPr>
                  <p:custDataLst>
                    <p:tags r:id="rId20"/>
                  </p:custDataLst>
                </p:nvPr>
              </p:nvSpPr>
              <p:spPr>
                <a:xfrm flipH="1">
                  <a:off x="2946066" y="5376442"/>
                  <a:ext cx="2617154" cy="32258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思源黑体 CN Light" panose="020B0300000000000000" pitchFamily="34" charset="-122"/>
                    </a:rPr>
                    <a:t>系统部署，服务器维护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85000"/>
                        <a:lumOff val="15000"/>
                      </a:srgbClr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endParaRPr>
                </a:p>
              </p:txBody>
            </p:sp>
          </p:grpSp>
        </p:grpSp>
        <p:sp>
          <p:nvSpPr>
            <p:cNvPr id="33" name="PPT世界pptx.cn-10-2"/>
            <p:cNvSpPr/>
            <p:nvPr>
              <p:custDataLst>
                <p:tags r:id="rId21"/>
              </p:custDataLst>
            </p:nvPr>
          </p:nvSpPr>
          <p:spPr>
            <a:xfrm>
              <a:off x="10755" y="7518"/>
              <a:ext cx="535" cy="616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+mn-lt"/>
              </a:endParaRPr>
            </a:p>
          </p:txBody>
        </p:sp>
      </p:grpSp>
      <p:sp>
        <p:nvSpPr>
          <p:cNvPr id="35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0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1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2" name="PPT世界pptx.cn-5"/>
          <p:cNvSpPr txBox="1"/>
          <p:nvPr/>
        </p:nvSpPr>
        <p:spPr>
          <a:xfrm>
            <a:off x="149443" y="118272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43" name="PPT世界pptx.cn-9"/>
          <p:cNvGrpSpPr/>
          <p:nvPr/>
        </p:nvGrpSpPr>
        <p:grpSpPr>
          <a:xfrm>
            <a:off x="3709944" y="662760"/>
            <a:ext cx="4772386" cy="581948"/>
            <a:chOff x="3709944" y="5412730"/>
            <a:chExt cx="4772386" cy="581948"/>
          </a:xfrm>
        </p:grpSpPr>
        <p:sp>
          <p:nvSpPr>
            <p:cNvPr id="44" name="PPT世界pptx.cn-9-1"/>
            <p:cNvSpPr txBox="1"/>
            <p:nvPr/>
          </p:nvSpPr>
          <p:spPr>
            <a:xfrm>
              <a:off x="3709944" y="5502553"/>
              <a:ext cx="4772386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Alpha冲刺阶段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分工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cxnSp>
          <p:nvCxnSpPr>
            <p:cNvPr id="45" name="PPT世界pptx.cn-9-2"/>
            <p:cNvCxnSpPr/>
            <p:nvPr/>
          </p:nvCxnSpPr>
          <p:spPr>
            <a:xfrm flipH="1">
              <a:off x="4852198" y="5412730"/>
              <a:ext cx="240886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1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2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3" name="PPT世界pptx.cn-5"/>
          <p:cNvSpPr txBox="1"/>
          <p:nvPr/>
        </p:nvSpPr>
        <p:spPr>
          <a:xfrm>
            <a:off x="251678" y="114843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3" name="PPT世界pptx.cn-7"/>
          <p:cNvGrpSpPr/>
          <p:nvPr/>
        </p:nvGrpSpPr>
        <p:grpSpPr>
          <a:xfrm>
            <a:off x="1284515" y="2016579"/>
            <a:ext cx="4724400" cy="4351249"/>
            <a:chOff x="1284515" y="2416629"/>
            <a:chExt cx="4724400" cy="4351249"/>
          </a:xfrm>
        </p:grpSpPr>
        <p:sp>
          <p:nvSpPr>
            <p:cNvPr id="2" name="PPT世界pptx.cn-7-1"/>
            <p:cNvSpPr/>
            <p:nvPr/>
          </p:nvSpPr>
          <p:spPr>
            <a:xfrm>
              <a:off x="1284515" y="2416629"/>
              <a:ext cx="4724400" cy="74022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" name="PPT世界pptx.cn-7-2"/>
            <p:cNvSpPr txBox="1"/>
            <p:nvPr/>
          </p:nvSpPr>
          <p:spPr>
            <a:xfrm>
              <a:off x="1682064" y="3813223"/>
              <a:ext cx="3292255" cy="2954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利用人工智能算法，根据用户输入的口味偏好、营养需求和可用食材，智能生成个性化菜谱。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提供多达7种不同的菜谱建议，满足用户的多样化需求。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每个菜谱都包含详细的步骤说明和营养信息，帮助用户更好地了解和控制饮食。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9" name="PPT世界pptx.cn-7-3"/>
            <p:cNvSpPr txBox="1"/>
            <p:nvPr/>
          </p:nvSpPr>
          <p:spPr>
            <a:xfrm>
              <a:off x="1791380" y="2536762"/>
              <a:ext cx="2154012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AI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生成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菜谱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17" name="PPT世界pptx.cn-7-4"/>
            <p:cNvSpPr txBox="1"/>
            <p:nvPr/>
          </p:nvSpPr>
          <p:spPr>
            <a:xfrm>
              <a:off x="1692955" y="3275820"/>
              <a:ext cx="2154012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实现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功能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24" name="PPT世界pptx.cn-8"/>
          <p:cNvGrpSpPr/>
          <p:nvPr/>
        </p:nvGrpSpPr>
        <p:grpSpPr>
          <a:xfrm>
            <a:off x="6183086" y="2016579"/>
            <a:ext cx="4724400" cy="3965804"/>
            <a:chOff x="6183086" y="2416629"/>
            <a:chExt cx="4724400" cy="3965804"/>
          </a:xfrm>
        </p:grpSpPr>
        <p:sp>
          <p:nvSpPr>
            <p:cNvPr id="3" name="PPT世界pptx.cn-8-1"/>
            <p:cNvSpPr/>
            <p:nvPr/>
          </p:nvSpPr>
          <p:spPr>
            <a:xfrm>
              <a:off x="6183086" y="2416629"/>
              <a:ext cx="4724400" cy="74022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" name="PPT世界pptx.cn-8-2"/>
            <p:cNvSpPr txBox="1"/>
            <p:nvPr/>
          </p:nvSpPr>
          <p:spPr>
            <a:xfrm>
              <a:off x="8246608" y="2536762"/>
              <a:ext cx="2154012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美食</a:t>
              </a: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社交圈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15" name="PPT世界pptx.cn-8-3"/>
            <p:cNvSpPr txBox="1"/>
            <p:nvPr/>
          </p:nvSpPr>
          <p:spPr>
            <a:xfrm>
              <a:off x="7204982" y="3797348"/>
              <a:ext cx="3380014" cy="258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defRPr>
              </a:lvl1pPr>
            </a:lstStyle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创建了一个互动的美食社区，用户可以分享自己的烹饪成果和心得。</a:t>
              </a:r>
              <a:endParaRPr lang="zh-CN" altLang="en-US" dirty="0"/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实现了用户之间的关注和私信功能，增强了社区的互动性。</a:t>
              </a:r>
              <a:endParaRPr lang="zh-CN" altLang="en-US" dirty="0"/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/>
                <a:t>提供了论坛和讨论区，用户可以就特定的菜谱、烹饪技巧和食材进行交流。</a:t>
              </a:r>
              <a:endParaRPr lang="zh-CN" altLang="en-US" dirty="0"/>
            </a:p>
          </p:txBody>
        </p:sp>
        <p:sp>
          <p:nvSpPr>
            <p:cNvPr id="20" name="PPT世界pptx.cn-8-5"/>
            <p:cNvSpPr txBox="1"/>
            <p:nvPr/>
          </p:nvSpPr>
          <p:spPr>
            <a:xfrm>
              <a:off x="8430984" y="3259945"/>
              <a:ext cx="2154012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实现功能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pic>
        <p:nvPicPr>
          <p:cNvPr id="21" name="PPT世界pptx.cn-9" descr="水果蛋糕在盘子上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56" y="811126"/>
            <a:ext cx="2816088" cy="3004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世界pptx.cn-1"/>
          <p:cNvSpPr/>
          <p:nvPr/>
        </p:nvSpPr>
        <p:spPr>
          <a:xfrm>
            <a:off x="7319730" y="2472780"/>
            <a:ext cx="4872270" cy="4385220"/>
          </a:xfrm>
          <a:custGeom>
            <a:avLst/>
            <a:gdLst>
              <a:gd name="connsiteX0" fmla="*/ 3960000 w 4872270"/>
              <a:gd name="connsiteY0" fmla="*/ 0 h 4385220"/>
              <a:gd name="connsiteX1" fmla="*/ 4758078 w 4872270"/>
              <a:gd name="connsiteY1" fmla="*/ 80453 h 4385220"/>
              <a:gd name="connsiteX2" fmla="*/ 4872270 w 4872270"/>
              <a:gd name="connsiteY2" fmla="*/ 106809 h 4385220"/>
              <a:gd name="connsiteX3" fmla="*/ 4872270 w 4872270"/>
              <a:gd name="connsiteY3" fmla="*/ 4385220 h 4385220"/>
              <a:gd name="connsiteX4" fmla="*/ 23549 w 4872270"/>
              <a:gd name="connsiteY4" fmla="*/ 4385220 h 4385220"/>
              <a:gd name="connsiteX5" fmla="*/ 20445 w 4872270"/>
              <a:gd name="connsiteY5" fmla="*/ 4364887 h 4385220"/>
              <a:gd name="connsiteX6" fmla="*/ 0 w 4872270"/>
              <a:gd name="connsiteY6" fmla="*/ 3960000 h 4385220"/>
              <a:gd name="connsiteX7" fmla="*/ 3960000 w 4872270"/>
              <a:gd name="connsiteY7" fmla="*/ 0 h 438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2270" h="4385220">
                <a:moveTo>
                  <a:pt x="3960000" y="0"/>
                </a:moveTo>
                <a:cubicBezTo>
                  <a:pt x="4233381" y="0"/>
                  <a:pt x="4500292" y="27703"/>
                  <a:pt x="4758078" y="80453"/>
                </a:cubicBezTo>
                <a:lnTo>
                  <a:pt x="4872270" y="106809"/>
                </a:lnTo>
                <a:lnTo>
                  <a:pt x="4872270" y="4385220"/>
                </a:lnTo>
                <a:lnTo>
                  <a:pt x="23549" y="4385220"/>
                </a:lnTo>
                <a:lnTo>
                  <a:pt x="20445" y="4364887"/>
                </a:lnTo>
                <a:cubicBezTo>
                  <a:pt x="6926" y="4231764"/>
                  <a:pt x="0" y="4096691"/>
                  <a:pt x="0" y="3960000"/>
                </a:cubicBezTo>
                <a:cubicBezTo>
                  <a:pt x="0" y="1772952"/>
                  <a:pt x="1772952" y="0"/>
                  <a:pt x="3960000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PPT世界pptx.cn-2"/>
          <p:cNvSpPr/>
          <p:nvPr/>
        </p:nvSpPr>
        <p:spPr>
          <a:xfrm>
            <a:off x="0" y="6007560"/>
            <a:ext cx="12192000" cy="850440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9" name="PPT世界pptx.cn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0300" cy="1713053"/>
          </a:xfrm>
          <a:custGeom>
            <a:avLst/>
            <a:gdLst>
              <a:gd name="connsiteX0" fmla="*/ 0 w 1609132"/>
              <a:gd name="connsiteY0" fmla="*/ 0 h 3204149"/>
              <a:gd name="connsiteX1" fmla="*/ 1609132 w 1609132"/>
              <a:gd name="connsiteY1" fmla="*/ 0 h 3204149"/>
              <a:gd name="connsiteX2" fmla="*/ 1609132 w 1609132"/>
              <a:gd name="connsiteY2" fmla="*/ 3204150 h 3204149"/>
              <a:gd name="connsiteX3" fmla="*/ 0 w 1609132"/>
              <a:gd name="connsiteY3" fmla="*/ 3204150 h 32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32" h="3204149">
                <a:moveTo>
                  <a:pt x="0" y="0"/>
                </a:moveTo>
                <a:lnTo>
                  <a:pt x="1609132" y="0"/>
                </a:lnTo>
                <a:lnTo>
                  <a:pt x="1609132" y="3204150"/>
                </a:lnTo>
                <a:lnTo>
                  <a:pt x="0" y="3204150"/>
                </a:lnTo>
                <a:close/>
              </a:path>
            </a:pathLst>
          </a:custGeom>
        </p:spPr>
      </p:pic>
      <p:pic>
        <p:nvPicPr>
          <p:cNvPr id="10" name="PPT世界pptx.cn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667" y="1"/>
            <a:ext cx="449218" cy="1623961"/>
          </a:xfrm>
          <a:custGeom>
            <a:avLst/>
            <a:gdLst>
              <a:gd name="connsiteX0" fmla="*/ 0 w 889257"/>
              <a:gd name="connsiteY0" fmla="*/ 0 h 3214735"/>
              <a:gd name="connsiteX1" fmla="*/ 889257 w 889257"/>
              <a:gd name="connsiteY1" fmla="*/ 0 h 3214735"/>
              <a:gd name="connsiteX2" fmla="*/ 889257 w 889257"/>
              <a:gd name="connsiteY2" fmla="*/ 3214736 h 3214735"/>
              <a:gd name="connsiteX3" fmla="*/ 0 w 889257"/>
              <a:gd name="connsiteY3" fmla="*/ 3214736 h 321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7" h="3214735">
                <a:moveTo>
                  <a:pt x="0" y="0"/>
                </a:moveTo>
                <a:lnTo>
                  <a:pt x="889257" y="0"/>
                </a:lnTo>
                <a:lnTo>
                  <a:pt x="889257" y="3214736"/>
                </a:lnTo>
                <a:lnTo>
                  <a:pt x="0" y="3214736"/>
                </a:lnTo>
                <a:close/>
              </a:path>
            </a:pathLst>
          </a:custGeom>
        </p:spPr>
      </p:pic>
      <p:sp>
        <p:nvSpPr>
          <p:cNvPr id="7" name="PPT世界pptx.cn-5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" name="PPT世界pptx.cn-6"/>
          <p:cNvSpPr/>
          <p:nvPr/>
        </p:nvSpPr>
        <p:spPr>
          <a:xfrm>
            <a:off x="4958357" y="0"/>
            <a:ext cx="3685150" cy="1225912"/>
          </a:xfrm>
          <a:custGeom>
            <a:avLst/>
            <a:gdLst>
              <a:gd name="connsiteX0" fmla="*/ 0 w 3685150"/>
              <a:gd name="connsiteY0" fmla="*/ 0 h 1225912"/>
              <a:gd name="connsiteX1" fmla="*/ 3685150 w 3685150"/>
              <a:gd name="connsiteY1" fmla="*/ 0 h 1225912"/>
              <a:gd name="connsiteX2" fmla="*/ 3682941 w 3685150"/>
              <a:gd name="connsiteY2" fmla="*/ 6036 h 1225912"/>
              <a:gd name="connsiteX3" fmla="*/ 1842575 w 3685150"/>
              <a:gd name="connsiteY3" fmla="*/ 1225912 h 1225912"/>
              <a:gd name="connsiteX4" fmla="*/ 2209 w 3685150"/>
              <a:gd name="connsiteY4" fmla="*/ 6036 h 122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5150" h="1225912">
                <a:moveTo>
                  <a:pt x="0" y="0"/>
                </a:moveTo>
                <a:lnTo>
                  <a:pt x="3685150" y="0"/>
                </a:lnTo>
                <a:lnTo>
                  <a:pt x="3682941" y="6036"/>
                </a:lnTo>
                <a:cubicBezTo>
                  <a:pt x="3379731" y="722906"/>
                  <a:pt x="2669895" y="1225912"/>
                  <a:pt x="1842575" y="1225912"/>
                </a:cubicBezTo>
                <a:cubicBezTo>
                  <a:pt x="1015256" y="1225912"/>
                  <a:pt x="305420" y="722906"/>
                  <a:pt x="2209" y="60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9" name="PPT世界pptx.cn-11"/>
          <p:cNvSpPr/>
          <p:nvPr/>
        </p:nvSpPr>
        <p:spPr>
          <a:xfrm>
            <a:off x="902828" y="4419987"/>
            <a:ext cx="8043368" cy="756179"/>
          </a:xfrm>
          <a:prstGeom prst="rect">
            <a:avLst/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" name="PPT世界pptx.cn-12"/>
          <p:cNvGrpSpPr/>
          <p:nvPr/>
        </p:nvGrpSpPr>
        <p:grpSpPr>
          <a:xfrm>
            <a:off x="1111003" y="1605246"/>
            <a:ext cx="4954517" cy="3485218"/>
            <a:chOff x="1111003" y="1605246"/>
            <a:chExt cx="4954517" cy="3485218"/>
          </a:xfrm>
        </p:grpSpPr>
        <p:sp>
          <p:nvSpPr>
            <p:cNvPr id="38" name="PPT世界pptx.cn-12-1"/>
            <p:cNvSpPr txBox="1"/>
            <p:nvPr/>
          </p:nvSpPr>
          <p:spPr>
            <a:xfrm>
              <a:off x="1111003" y="2883501"/>
              <a:ext cx="479933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小程序介绍</a:t>
              </a:r>
              <a:endParaRPr kumimoji="0" lang="zh-CN" altLang="en-US" sz="6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9" name="PPT世界pptx.cn-12-2"/>
            <p:cNvSpPr txBox="1"/>
            <p:nvPr/>
          </p:nvSpPr>
          <p:spPr>
            <a:xfrm>
              <a:off x="1187128" y="4505689"/>
              <a:ext cx="216246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03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0" name="PPT世界pptx.cn-12-3"/>
            <p:cNvSpPr txBox="1"/>
            <p:nvPr/>
          </p:nvSpPr>
          <p:spPr>
            <a:xfrm>
              <a:off x="1219707" y="3997794"/>
              <a:ext cx="41970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kern="0" spc="30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+mn-ea"/>
                </a:rPr>
                <a:t>APP INTRODUCTION</a:t>
              </a:r>
              <a:endParaRPr kumimoji="0" lang="en-US" altLang="zh-CN" sz="1200" b="0" i="0" u="none" strike="noStrike" kern="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1" name="PPT世界pptx.cn-12-4"/>
            <p:cNvSpPr txBox="1"/>
            <p:nvPr/>
          </p:nvSpPr>
          <p:spPr>
            <a:xfrm>
              <a:off x="1121609" y="1605246"/>
              <a:ext cx="4943911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800" kern="0" dirty="0">
                  <a:ln w="6350">
                    <a:solidFill>
                      <a:schemeClr val="accent4">
                        <a:alpha val="20000"/>
                      </a:schemeClr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PART 03</a:t>
              </a:r>
              <a:endParaRPr lang="zh-CN" altLang="en-US" sz="8800" kern="0" dirty="0">
                <a:ln w="6350">
                  <a:solidFill>
                    <a:schemeClr val="accent4">
                      <a:alpha val="20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5" name="PPT世界pptx.cn-13"/>
          <p:cNvSpPr/>
          <p:nvPr/>
        </p:nvSpPr>
        <p:spPr>
          <a:xfrm>
            <a:off x="7598510" y="5059588"/>
            <a:ext cx="2264950" cy="2438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PT世界pptx.cn-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22" y="3563183"/>
            <a:ext cx="2183254" cy="538066"/>
          </a:xfrm>
          <a:custGeom>
            <a:avLst/>
            <a:gdLst>
              <a:gd name="connsiteX0" fmla="*/ 0 w 2734819"/>
              <a:gd name="connsiteY0" fmla="*/ 0 h 674000"/>
              <a:gd name="connsiteX1" fmla="*/ 2734819 w 2734819"/>
              <a:gd name="connsiteY1" fmla="*/ 0 h 674000"/>
              <a:gd name="connsiteX2" fmla="*/ 2734819 w 2734819"/>
              <a:gd name="connsiteY2" fmla="*/ 674001 h 674000"/>
              <a:gd name="connsiteX3" fmla="*/ 0 w 2734819"/>
              <a:gd name="connsiteY3" fmla="*/ 674001 h 6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819" h="674000">
                <a:moveTo>
                  <a:pt x="0" y="0"/>
                </a:moveTo>
                <a:lnTo>
                  <a:pt x="2734819" y="0"/>
                </a:lnTo>
                <a:lnTo>
                  <a:pt x="2734819" y="674001"/>
                </a:lnTo>
                <a:lnTo>
                  <a:pt x="0" y="674001"/>
                </a:lnTo>
                <a:close/>
              </a:path>
            </a:pathLst>
          </a:custGeom>
        </p:spPr>
      </p:pic>
      <p:pic>
        <p:nvPicPr>
          <p:cNvPr id="12" name="PPT世界pptx.cn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50" y="4019554"/>
            <a:ext cx="2264950" cy="554969"/>
          </a:xfrm>
          <a:custGeom>
            <a:avLst/>
            <a:gdLst>
              <a:gd name="connsiteX0" fmla="*/ 0 w 2837154"/>
              <a:gd name="connsiteY0" fmla="*/ 0 h 695173"/>
              <a:gd name="connsiteX1" fmla="*/ 2837154 w 2837154"/>
              <a:gd name="connsiteY1" fmla="*/ 0 h 695173"/>
              <a:gd name="connsiteX2" fmla="*/ 2837154 w 2837154"/>
              <a:gd name="connsiteY2" fmla="*/ 695173 h 695173"/>
              <a:gd name="connsiteX3" fmla="*/ 0 w 2837154"/>
              <a:gd name="connsiteY3" fmla="*/ 695173 h 69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154" h="695173">
                <a:moveTo>
                  <a:pt x="0" y="0"/>
                </a:moveTo>
                <a:lnTo>
                  <a:pt x="2837154" y="0"/>
                </a:lnTo>
                <a:lnTo>
                  <a:pt x="2837154" y="695173"/>
                </a:lnTo>
                <a:lnTo>
                  <a:pt x="0" y="695173"/>
                </a:lnTo>
                <a:close/>
              </a:path>
            </a:pathLst>
          </a:custGeom>
        </p:spPr>
      </p:pic>
      <p:pic>
        <p:nvPicPr>
          <p:cNvPr id="13" name="PPT世界pptx.cn-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402" y="1185550"/>
            <a:ext cx="4031273" cy="3994650"/>
          </a:xfrm>
          <a:custGeom>
            <a:avLst/>
            <a:gdLst>
              <a:gd name="connsiteX0" fmla="*/ 0 w 5049711"/>
              <a:gd name="connsiteY0" fmla="*/ 0 h 5003837"/>
              <a:gd name="connsiteX1" fmla="*/ 5049711 w 5049711"/>
              <a:gd name="connsiteY1" fmla="*/ 0 h 5003837"/>
              <a:gd name="connsiteX2" fmla="*/ 5049711 w 5049711"/>
              <a:gd name="connsiteY2" fmla="*/ 5003837 h 5003837"/>
              <a:gd name="connsiteX3" fmla="*/ 0 w 5049711"/>
              <a:gd name="connsiteY3" fmla="*/ 5003837 h 500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9711" h="5003837">
                <a:moveTo>
                  <a:pt x="0" y="0"/>
                </a:moveTo>
                <a:lnTo>
                  <a:pt x="5049711" y="0"/>
                </a:lnTo>
                <a:lnTo>
                  <a:pt x="5049711" y="5003837"/>
                </a:lnTo>
                <a:lnTo>
                  <a:pt x="0" y="5003837"/>
                </a:lnTo>
                <a:close/>
              </a:path>
            </a:pathLst>
          </a:custGeom>
        </p:spPr>
      </p:pic>
      <p:grpSp>
        <p:nvGrpSpPr>
          <p:cNvPr id="18" name="组合 17"/>
          <p:cNvGrpSpPr/>
          <p:nvPr/>
        </p:nvGrpSpPr>
        <p:grpSpPr>
          <a:xfrm>
            <a:off x="748030" y="582930"/>
            <a:ext cx="3950335" cy="245110"/>
            <a:chOff x="1178" y="918"/>
            <a:chExt cx="6221" cy="386"/>
          </a:xfrm>
        </p:grpSpPr>
        <p:sp>
          <p:nvSpPr>
            <p:cNvPr id="5" name="PPT世界pptx.cn-13"/>
            <p:cNvSpPr txBox="1"/>
            <p:nvPr/>
          </p:nvSpPr>
          <p:spPr>
            <a:xfrm>
              <a:off x="1178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回顾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" name="PPT世界pptx.cn-14"/>
            <p:cNvSpPr txBox="1"/>
            <p:nvPr/>
          </p:nvSpPr>
          <p:spPr>
            <a:xfrm>
              <a:off x="2662" y="918"/>
              <a:ext cx="1346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项目进度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6" name="PPT世界pptx.cn-15"/>
            <p:cNvSpPr txBox="1"/>
            <p:nvPr/>
          </p:nvSpPr>
          <p:spPr>
            <a:xfrm>
              <a:off x="4569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app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展示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7" name="PPT世界pptx.cn-16"/>
            <p:cNvSpPr txBox="1"/>
            <p:nvPr/>
          </p:nvSpPr>
          <p:spPr>
            <a:xfrm>
              <a:off x="6265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vlog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1" name="PPT世界pptx.cn-3"/>
          <p:cNvSpPr txBox="1"/>
          <p:nvPr/>
        </p:nvSpPr>
        <p:spPr>
          <a:xfrm>
            <a:off x="200025" y="599440"/>
            <a:ext cx="3582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小程序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介绍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2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03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" name="PPT世界pptx.cn-5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4" name="PPT世界pptx.cn-6"/>
          <p:cNvGrpSpPr/>
          <p:nvPr>
            <p:custDataLst>
              <p:tags r:id="rId1"/>
            </p:custDataLst>
          </p:nvPr>
        </p:nvGrpSpPr>
        <p:grpSpPr>
          <a:xfrm>
            <a:off x="4136571" y="1694620"/>
            <a:ext cx="3918858" cy="5223311"/>
            <a:chOff x="4136571" y="1694620"/>
            <a:chExt cx="3918858" cy="5223311"/>
          </a:xfrm>
        </p:grpSpPr>
        <p:sp>
          <p:nvSpPr>
            <p:cNvPr id="16" name="PPT世界pptx.cn-6-1"/>
            <p:cNvSpPr/>
            <p:nvPr>
              <p:custDataLst>
                <p:tags r:id="rId2"/>
              </p:custDataLst>
            </p:nvPr>
          </p:nvSpPr>
          <p:spPr>
            <a:xfrm>
              <a:off x="4136571" y="2999073"/>
              <a:ext cx="3918858" cy="3918858"/>
            </a:xfrm>
            <a:prstGeom prst="ellipse">
              <a:avLst/>
            </a:prstGeom>
            <a:ln>
              <a:noFill/>
            </a:ln>
            <a:effectLst>
              <a:softEdge rad="1143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pic>
          <p:nvPicPr>
            <p:cNvPr id="3" name="PPT世界pptx.cn-6-2" descr="水果蛋糕在盘子上&#10;&#10;描述已自动生成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008" y="1694620"/>
              <a:ext cx="3706054" cy="3953684"/>
            </a:xfrm>
            <a:prstGeom prst="rect">
              <a:avLst/>
            </a:prstGeom>
          </p:spPr>
        </p:pic>
      </p:grpSp>
      <p:sp>
        <p:nvSpPr>
          <p:cNvPr id="13" name="PPT世界pptx.cn-7"/>
          <p:cNvSpPr txBox="1"/>
          <p:nvPr/>
        </p:nvSpPr>
        <p:spPr>
          <a:xfrm>
            <a:off x="251678" y="114843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APP INTRODUCTION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0" name="PPT世界pptx.cn-8"/>
          <p:cNvGrpSpPr/>
          <p:nvPr>
            <p:custDataLst>
              <p:tags r:id="rId5"/>
            </p:custDataLst>
          </p:nvPr>
        </p:nvGrpSpPr>
        <p:grpSpPr>
          <a:xfrm>
            <a:off x="660400" y="1638495"/>
            <a:ext cx="3217712" cy="2074593"/>
            <a:chOff x="660400" y="1638495"/>
            <a:chExt cx="3217712" cy="2074593"/>
          </a:xfrm>
        </p:grpSpPr>
        <p:sp>
          <p:nvSpPr>
            <p:cNvPr id="17" name="PPT世界pptx.cn-8-1"/>
            <p:cNvSpPr/>
            <p:nvPr>
              <p:custDataLst>
                <p:tags r:id="rId6"/>
              </p:custDataLst>
            </p:nvPr>
          </p:nvSpPr>
          <p:spPr>
            <a:xfrm rot="5400000">
              <a:off x="1947874" y="1878845"/>
              <a:ext cx="1834243" cy="1834243"/>
            </a:xfrm>
            <a:prstGeom prst="arc">
              <a:avLst>
                <a:gd name="adj1" fmla="val 19104920"/>
                <a:gd name="adj2" fmla="val 5400000"/>
              </a:avLst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8" name="PPT世界pptx.cn-8-2"/>
            <p:cNvSpPr txBox="1"/>
            <p:nvPr>
              <p:custDataLst>
                <p:tags r:id="rId7"/>
              </p:custDataLst>
            </p:nvPr>
          </p:nvSpPr>
          <p:spPr>
            <a:xfrm>
              <a:off x="660400" y="2019244"/>
              <a:ext cx="3217712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简洁的首页设计，提供食材查询和个性化菜谱推荐，方便用户快速使用。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9" name="PPT世界pptx.cn-8-3"/>
            <p:cNvSpPr txBox="1"/>
            <p:nvPr>
              <p:custDataLst>
                <p:tags r:id="rId8"/>
              </p:custDataLst>
            </p:nvPr>
          </p:nvSpPr>
          <p:spPr>
            <a:xfrm>
              <a:off x="3096327" y="3020939"/>
              <a:ext cx="761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NO.1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" name="PPT世界pptx.cn-8-4"/>
            <p:cNvSpPr txBox="1"/>
            <p:nvPr>
              <p:custDataLst>
                <p:tags r:id="rId9"/>
              </p:custDataLst>
            </p:nvPr>
          </p:nvSpPr>
          <p:spPr>
            <a:xfrm>
              <a:off x="741680" y="1638495"/>
              <a:ext cx="2576830" cy="442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首页导航与推荐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31" name="PPT世界pptx.cn-9"/>
          <p:cNvGrpSpPr/>
          <p:nvPr>
            <p:custDataLst>
              <p:tags r:id="rId10"/>
            </p:custDataLst>
          </p:nvPr>
        </p:nvGrpSpPr>
        <p:grpSpPr>
          <a:xfrm>
            <a:off x="660400" y="4333347"/>
            <a:ext cx="3358242" cy="2090159"/>
            <a:chOff x="660400" y="4333347"/>
            <a:chExt cx="3358242" cy="2090159"/>
          </a:xfrm>
        </p:grpSpPr>
        <p:sp>
          <p:nvSpPr>
            <p:cNvPr id="20" name="PPT世界pptx.cn-9-1"/>
            <p:cNvSpPr/>
            <p:nvPr>
              <p:custDataLst>
                <p:tags r:id="rId11"/>
              </p:custDataLst>
            </p:nvPr>
          </p:nvSpPr>
          <p:spPr>
            <a:xfrm rot="16200000" flipV="1">
              <a:off x="1947874" y="4333347"/>
              <a:ext cx="1834243" cy="1834243"/>
            </a:xfrm>
            <a:prstGeom prst="arc">
              <a:avLst>
                <a:gd name="adj1" fmla="val 19104920"/>
                <a:gd name="adj2" fmla="val 5400000"/>
              </a:avLst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1" name="PPT世界pptx.cn-9-2"/>
            <p:cNvSpPr txBox="1"/>
            <p:nvPr>
              <p:custDataLst>
                <p:tags r:id="rId12"/>
              </p:custDataLst>
            </p:nvPr>
          </p:nvSpPr>
          <p:spPr>
            <a:xfrm>
              <a:off x="660400" y="5686271"/>
              <a:ext cx="3358242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支持菜谱收藏及分享至小程序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动态，实现个性化管理与便捷分享。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2" name="PPT世界pptx.cn-9-3"/>
            <p:cNvSpPr txBox="1"/>
            <p:nvPr>
              <p:custDataLst>
                <p:tags r:id="rId13"/>
              </p:custDataLst>
            </p:nvPr>
          </p:nvSpPr>
          <p:spPr>
            <a:xfrm>
              <a:off x="3103541" y="4656164"/>
              <a:ext cx="747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NO.3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" name="PPT世界pptx.cn-9-4"/>
            <p:cNvSpPr txBox="1"/>
            <p:nvPr>
              <p:custDataLst>
                <p:tags r:id="rId14"/>
              </p:custDataLst>
            </p:nvPr>
          </p:nvSpPr>
          <p:spPr>
            <a:xfrm>
              <a:off x="741680" y="5296642"/>
              <a:ext cx="2576830" cy="442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收藏与分享功能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33" name="PPT世界pptx.cn-10"/>
          <p:cNvGrpSpPr/>
          <p:nvPr>
            <p:custDataLst>
              <p:tags r:id="rId15"/>
            </p:custDataLst>
          </p:nvPr>
        </p:nvGrpSpPr>
        <p:grpSpPr>
          <a:xfrm>
            <a:off x="7976278" y="1638495"/>
            <a:ext cx="3869672" cy="2074593"/>
            <a:chOff x="7976278" y="1638495"/>
            <a:chExt cx="3869672" cy="2074593"/>
          </a:xfrm>
        </p:grpSpPr>
        <p:sp>
          <p:nvSpPr>
            <p:cNvPr id="23" name="PPT世界pptx.cn-10-1"/>
            <p:cNvSpPr/>
            <p:nvPr>
              <p:custDataLst>
                <p:tags r:id="rId16"/>
              </p:custDataLst>
            </p:nvPr>
          </p:nvSpPr>
          <p:spPr>
            <a:xfrm rot="16200000" flipH="1">
              <a:off x="8045021" y="1878845"/>
              <a:ext cx="1834243" cy="1834243"/>
            </a:xfrm>
            <a:prstGeom prst="arc">
              <a:avLst>
                <a:gd name="adj1" fmla="val 19104920"/>
                <a:gd name="adj2" fmla="val 5400000"/>
              </a:avLst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4" name="PPT世界pptx.cn-10-2"/>
            <p:cNvSpPr txBox="1"/>
            <p:nvPr>
              <p:custDataLst>
                <p:tags r:id="rId17"/>
              </p:custDataLst>
            </p:nvPr>
          </p:nvSpPr>
          <p:spPr>
            <a:xfrm flipH="1">
              <a:off x="8591789" y="2019244"/>
              <a:ext cx="3254161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根据用户选择的食材及需求，生成定制化菜谱，支持健康指数、口味及菜系设置。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5" name="PPT世界pptx.cn-10-3"/>
            <p:cNvSpPr txBox="1"/>
            <p:nvPr>
              <p:custDataLst>
                <p:tags r:id="rId18"/>
              </p:custDataLst>
            </p:nvPr>
          </p:nvSpPr>
          <p:spPr>
            <a:xfrm flipH="1">
              <a:off x="7976278" y="3020939"/>
              <a:ext cx="747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NO.2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8" name="PPT世界pptx.cn-10-4"/>
            <p:cNvSpPr txBox="1"/>
            <p:nvPr>
              <p:custDataLst>
                <p:tags r:id="rId19"/>
              </p:custDataLst>
            </p:nvPr>
          </p:nvSpPr>
          <p:spPr>
            <a:xfrm>
              <a:off x="8649378" y="1638495"/>
              <a:ext cx="2145665" cy="442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智能菜谱生成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32" name="PPT世界pptx.cn-11"/>
          <p:cNvGrpSpPr/>
          <p:nvPr>
            <p:custDataLst>
              <p:tags r:id="rId20"/>
            </p:custDataLst>
          </p:nvPr>
        </p:nvGrpSpPr>
        <p:grpSpPr>
          <a:xfrm>
            <a:off x="7976278" y="4333347"/>
            <a:ext cx="3869672" cy="2090159"/>
            <a:chOff x="7976278" y="4333347"/>
            <a:chExt cx="3869672" cy="2090159"/>
          </a:xfrm>
        </p:grpSpPr>
        <p:sp>
          <p:nvSpPr>
            <p:cNvPr id="26" name="PPT世界pptx.cn-11-1"/>
            <p:cNvSpPr/>
            <p:nvPr>
              <p:custDataLst>
                <p:tags r:id="rId21"/>
              </p:custDataLst>
            </p:nvPr>
          </p:nvSpPr>
          <p:spPr>
            <a:xfrm rot="5400000" flipH="1" flipV="1">
              <a:off x="8045021" y="4333347"/>
              <a:ext cx="1834243" cy="1834243"/>
            </a:xfrm>
            <a:prstGeom prst="arc">
              <a:avLst>
                <a:gd name="adj1" fmla="val 19104920"/>
                <a:gd name="adj2" fmla="val 5400000"/>
              </a:avLst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7" name="PPT世界pptx.cn-11-2"/>
            <p:cNvSpPr txBox="1"/>
            <p:nvPr>
              <p:custDataLst>
                <p:tags r:id="rId22"/>
              </p:custDataLst>
            </p:nvPr>
          </p:nvSpPr>
          <p:spPr>
            <a:xfrm flipH="1">
              <a:off x="8591790" y="5686271"/>
              <a:ext cx="3254160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通过用户历史偏好，智能推荐并生成健康管理建议，实现用户需求匹配。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8" name="PPT世界pptx.cn-11-3"/>
            <p:cNvSpPr txBox="1"/>
            <p:nvPr>
              <p:custDataLst>
                <p:tags r:id="rId23"/>
              </p:custDataLst>
            </p:nvPr>
          </p:nvSpPr>
          <p:spPr>
            <a:xfrm flipH="1">
              <a:off x="7976278" y="4656164"/>
              <a:ext cx="747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NO.4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9" name="PPT世界pptx.cn-11-4"/>
            <p:cNvSpPr txBox="1"/>
            <p:nvPr>
              <p:custDataLst>
                <p:tags r:id="rId24"/>
              </p:custDataLst>
            </p:nvPr>
          </p:nvSpPr>
          <p:spPr>
            <a:xfrm>
              <a:off x="8649378" y="5296642"/>
              <a:ext cx="3103245" cy="4425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推荐与记录管理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9" name="PPT世界pptx.cn-7"/>
          <p:cNvGrpSpPr/>
          <p:nvPr/>
        </p:nvGrpSpPr>
        <p:grpSpPr>
          <a:xfrm>
            <a:off x="4686513" y="1475116"/>
            <a:ext cx="6286074" cy="3449954"/>
            <a:chOff x="4686513" y="1475116"/>
            <a:chExt cx="6286074" cy="3449954"/>
          </a:xfrm>
        </p:grpSpPr>
        <p:sp>
          <p:nvSpPr>
            <p:cNvPr id="2" name="PPT世界pptx.cn-7-1"/>
            <p:cNvSpPr/>
            <p:nvPr/>
          </p:nvSpPr>
          <p:spPr>
            <a:xfrm>
              <a:off x="6743185" y="2136151"/>
              <a:ext cx="1407630" cy="140843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6" name="PPT世界pptx.cn-7-2"/>
            <p:cNvSpPr/>
            <p:nvPr/>
          </p:nvSpPr>
          <p:spPr>
            <a:xfrm>
              <a:off x="6972086" y="2224416"/>
              <a:ext cx="4000501" cy="12319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>
              <a:outerShdw blurRad="152400" dist="139700" dir="5400000" sx="97000" sy="97000" algn="t" rotWithShape="0">
                <a:schemeClr val="accent4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" name="PPT世界pptx.cn-7-3"/>
            <p:cNvSpPr/>
            <p:nvPr/>
          </p:nvSpPr>
          <p:spPr>
            <a:xfrm>
              <a:off x="6831401" y="2224416"/>
              <a:ext cx="1231200" cy="1231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" name="PPT世界pptx.cn-7-4"/>
            <p:cNvSpPr/>
            <p:nvPr/>
          </p:nvSpPr>
          <p:spPr>
            <a:xfrm flipH="1" flipV="1">
              <a:off x="4686513" y="1475116"/>
              <a:ext cx="2819400" cy="2819400"/>
            </a:xfrm>
            <a:prstGeom prst="arc">
              <a:avLst>
                <a:gd name="adj1" fmla="val 12727974"/>
                <a:gd name="adj2" fmla="val 19699456"/>
              </a:avLst>
            </a:prstGeom>
            <a:ln w="9525">
              <a:solidFill>
                <a:schemeClr val="accent4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" name="PPT世界pptx.cn-7-5"/>
            <p:cNvSpPr/>
            <p:nvPr/>
          </p:nvSpPr>
          <p:spPr>
            <a:xfrm>
              <a:off x="7123076" y="2557457"/>
              <a:ext cx="647850" cy="565818"/>
            </a:xfrm>
            <a:custGeom>
              <a:avLst/>
              <a:gdLst>
                <a:gd name="connsiteX0" fmla="*/ 348471 w 933834"/>
                <a:gd name="connsiteY0" fmla="*/ 665679 h 815591"/>
                <a:gd name="connsiteX1" fmla="*/ 385055 w 933834"/>
                <a:gd name="connsiteY1" fmla="*/ 672823 h 815591"/>
                <a:gd name="connsiteX2" fmla="*/ 382566 w 933834"/>
                <a:gd name="connsiteY2" fmla="*/ 716118 h 815591"/>
                <a:gd name="connsiteX3" fmla="*/ 334400 w 933834"/>
                <a:gd name="connsiteY3" fmla="*/ 706594 h 815591"/>
                <a:gd name="connsiteX4" fmla="*/ 457253 w 933834"/>
                <a:gd name="connsiteY4" fmla="*/ 657236 h 815591"/>
                <a:gd name="connsiteX5" fmla="*/ 477493 w 933834"/>
                <a:gd name="connsiteY5" fmla="*/ 695553 h 815591"/>
                <a:gd name="connsiteX6" fmla="*/ 431383 w 933834"/>
                <a:gd name="connsiteY6" fmla="*/ 712330 h 815591"/>
                <a:gd name="connsiteX7" fmla="*/ 422291 w 933834"/>
                <a:gd name="connsiteY7" fmla="*/ 670008 h 815591"/>
                <a:gd name="connsiteX8" fmla="*/ 457253 w 933834"/>
                <a:gd name="connsiteY8" fmla="*/ 657236 h 815591"/>
                <a:gd name="connsiteX9" fmla="*/ 287640 w 933834"/>
                <a:gd name="connsiteY9" fmla="*/ 624331 h 815591"/>
                <a:gd name="connsiteX10" fmla="*/ 315241 w 933834"/>
                <a:gd name="connsiteY10" fmla="*/ 649443 h 815591"/>
                <a:gd name="connsiteX11" fmla="*/ 290670 w 933834"/>
                <a:gd name="connsiteY11" fmla="*/ 684512 h 815591"/>
                <a:gd name="connsiteX12" fmla="*/ 254410 w 933834"/>
                <a:gd name="connsiteY12" fmla="*/ 652040 h 815591"/>
                <a:gd name="connsiteX13" fmla="*/ 511048 w 933834"/>
                <a:gd name="connsiteY13" fmla="*/ 606579 h 815591"/>
                <a:gd name="connsiteX14" fmla="*/ 548066 w 933834"/>
                <a:gd name="connsiteY14" fmla="*/ 628985 h 815591"/>
                <a:gd name="connsiteX15" fmla="*/ 517325 w 933834"/>
                <a:gd name="connsiteY15" fmla="*/ 667085 h 815591"/>
                <a:gd name="connsiteX16" fmla="*/ 487668 w 933834"/>
                <a:gd name="connsiteY16" fmla="*/ 635587 h 815591"/>
                <a:gd name="connsiteX17" fmla="*/ 511048 w 933834"/>
                <a:gd name="connsiteY17" fmla="*/ 606579 h 815591"/>
                <a:gd name="connsiteX18" fmla="*/ 257115 w 933834"/>
                <a:gd name="connsiteY18" fmla="*/ 556464 h 815591"/>
                <a:gd name="connsiteX19" fmla="*/ 267940 w 933834"/>
                <a:gd name="connsiteY19" fmla="*/ 592184 h 815591"/>
                <a:gd name="connsiteX20" fmla="*/ 228324 w 933834"/>
                <a:gd name="connsiteY20" fmla="*/ 610044 h 815591"/>
                <a:gd name="connsiteX21" fmla="*/ 214361 w 933834"/>
                <a:gd name="connsiteY21" fmla="*/ 563066 h 815591"/>
                <a:gd name="connsiteX22" fmla="*/ 530856 w 933834"/>
                <a:gd name="connsiteY22" fmla="*/ 535466 h 815591"/>
                <a:gd name="connsiteX23" fmla="*/ 574152 w 933834"/>
                <a:gd name="connsiteY23" fmla="*/ 535466 h 815591"/>
                <a:gd name="connsiteX24" fmla="*/ 567874 w 933834"/>
                <a:gd name="connsiteY24" fmla="*/ 583957 h 815591"/>
                <a:gd name="connsiteX25" fmla="*/ 525877 w 933834"/>
                <a:gd name="connsiteY25" fmla="*/ 572483 h 815591"/>
                <a:gd name="connsiteX26" fmla="*/ 530856 w 933834"/>
                <a:gd name="connsiteY26" fmla="*/ 535466 h 815591"/>
                <a:gd name="connsiteX27" fmla="*/ 256502 w 933834"/>
                <a:gd name="connsiteY27" fmla="*/ 518980 h 815591"/>
                <a:gd name="connsiteX28" fmla="*/ 256792 w 933834"/>
                <a:gd name="connsiteY28" fmla="*/ 519013 h 815591"/>
                <a:gd name="connsiteX29" fmla="*/ 256466 w 933834"/>
                <a:gd name="connsiteY29" fmla="*/ 519121 h 815591"/>
                <a:gd name="connsiteX30" fmla="*/ 225727 w 933834"/>
                <a:gd name="connsiteY30" fmla="*/ 466516 h 815591"/>
                <a:gd name="connsiteX31" fmla="*/ 265776 w 933834"/>
                <a:gd name="connsiteY31" fmla="*/ 482969 h 815591"/>
                <a:gd name="connsiteX32" fmla="*/ 256502 w 933834"/>
                <a:gd name="connsiteY32" fmla="*/ 518980 h 815591"/>
                <a:gd name="connsiteX33" fmla="*/ 213495 w 933834"/>
                <a:gd name="connsiteY33" fmla="*/ 514033 h 815591"/>
                <a:gd name="connsiteX34" fmla="*/ 225727 w 933834"/>
                <a:gd name="connsiteY34" fmla="*/ 466516 h 815591"/>
                <a:gd name="connsiteX35" fmla="*/ 469159 w 933834"/>
                <a:gd name="connsiteY35" fmla="*/ 457099 h 815591"/>
                <a:gd name="connsiteX36" fmla="*/ 499792 w 933834"/>
                <a:gd name="connsiteY36" fmla="*/ 487731 h 815591"/>
                <a:gd name="connsiteX37" fmla="*/ 358430 w 933834"/>
                <a:gd name="connsiteY37" fmla="*/ 628985 h 815591"/>
                <a:gd name="connsiteX38" fmla="*/ 286558 w 933834"/>
                <a:gd name="connsiteY38" fmla="*/ 557114 h 815591"/>
                <a:gd name="connsiteX39" fmla="*/ 317190 w 933834"/>
                <a:gd name="connsiteY39" fmla="*/ 526481 h 815591"/>
                <a:gd name="connsiteX40" fmla="*/ 358430 w 933834"/>
                <a:gd name="connsiteY40" fmla="*/ 567720 h 815591"/>
                <a:gd name="connsiteX41" fmla="*/ 284708 w 933834"/>
                <a:gd name="connsiteY41" fmla="*/ 450621 h 815591"/>
                <a:gd name="connsiteX42" fmla="*/ 284825 w 933834"/>
                <a:gd name="connsiteY42" fmla="*/ 450713 h 815591"/>
                <a:gd name="connsiteX43" fmla="*/ 284501 w 933834"/>
                <a:gd name="connsiteY43" fmla="*/ 450821 h 815591"/>
                <a:gd name="connsiteX44" fmla="*/ 285800 w 933834"/>
                <a:gd name="connsiteY44" fmla="*/ 389883 h 815591"/>
                <a:gd name="connsiteX45" fmla="*/ 311561 w 933834"/>
                <a:gd name="connsiteY45" fmla="*/ 424627 h 815591"/>
                <a:gd name="connsiteX46" fmla="*/ 284708 w 933834"/>
                <a:gd name="connsiteY46" fmla="*/ 450621 h 815591"/>
                <a:gd name="connsiteX47" fmla="*/ 250729 w 933834"/>
                <a:gd name="connsiteY47" fmla="*/ 424086 h 815591"/>
                <a:gd name="connsiteX48" fmla="*/ 285800 w 933834"/>
                <a:gd name="connsiteY48" fmla="*/ 389883 h 815591"/>
                <a:gd name="connsiteX49" fmla="*/ 376181 w 933834"/>
                <a:gd name="connsiteY49" fmla="*/ 356003 h 815591"/>
                <a:gd name="connsiteX50" fmla="*/ 380185 w 933834"/>
                <a:gd name="connsiteY50" fmla="*/ 399300 h 815591"/>
                <a:gd name="connsiteX51" fmla="*/ 343925 w 933834"/>
                <a:gd name="connsiteY51" fmla="*/ 406768 h 815591"/>
                <a:gd name="connsiteX52" fmla="*/ 344250 w 933834"/>
                <a:gd name="connsiteY52" fmla="*/ 406660 h 815591"/>
                <a:gd name="connsiteX53" fmla="*/ 328338 w 933834"/>
                <a:gd name="connsiteY53" fmla="*/ 366828 h 815591"/>
                <a:gd name="connsiteX54" fmla="*/ 376181 w 933834"/>
                <a:gd name="connsiteY54" fmla="*/ 356003 h 815591"/>
                <a:gd name="connsiteX55" fmla="*/ 393175 w 933834"/>
                <a:gd name="connsiteY55" fmla="*/ 354487 h 815591"/>
                <a:gd name="connsiteX56" fmla="*/ 574153 w 933834"/>
                <a:gd name="connsiteY56" fmla="*/ 535357 h 815591"/>
                <a:gd name="connsiteX57" fmla="*/ 530857 w 933834"/>
                <a:gd name="connsiteY57" fmla="*/ 535357 h 815591"/>
                <a:gd name="connsiteX58" fmla="*/ 393175 w 933834"/>
                <a:gd name="connsiteY58" fmla="*/ 397784 h 815591"/>
                <a:gd name="connsiteX59" fmla="*/ 730668 w 933834"/>
                <a:gd name="connsiteY59" fmla="*/ 297444 h 815591"/>
                <a:gd name="connsiteX60" fmla="*/ 795286 w 933834"/>
                <a:gd name="connsiteY60" fmla="*/ 297444 h 815591"/>
                <a:gd name="connsiteX61" fmla="*/ 795286 w 933834"/>
                <a:gd name="connsiteY61" fmla="*/ 340740 h 815591"/>
                <a:gd name="connsiteX62" fmla="*/ 730668 w 933834"/>
                <a:gd name="connsiteY62" fmla="*/ 340740 h 815591"/>
                <a:gd name="connsiteX63" fmla="*/ 749608 w 933834"/>
                <a:gd name="connsiteY63" fmla="*/ 237155 h 815591"/>
                <a:gd name="connsiteX64" fmla="*/ 697112 w 933834"/>
                <a:gd name="connsiteY64" fmla="*/ 295604 h 815591"/>
                <a:gd name="connsiteX65" fmla="*/ 105146 w 933834"/>
                <a:gd name="connsiteY65" fmla="*/ 295604 h 815591"/>
                <a:gd name="connsiteX66" fmla="*/ 105363 w 933834"/>
                <a:gd name="connsiteY66" fmla="*/ 772295 h 815591"/>
                <a:gd name="connsiteX67" fmla="*/ 665832 w 933834"/>
                <a:gd name="connsiteY67" fmla="*/ 772295 h 815591"/>
                <a:gd name="connsiteX68" fmla="*/ 665832 w 933834"/>
                <a:gd name="connsiteY68" fmla="*/ 319093 h 815591"/>
                <a:gd name="connsiteX69" fmla="*/ 709128 w 933834"/>
                <a:gd name="connsiteY69" fmla="*/ 319093 h 815591"/>
                <a:gd name="connsiteX70" fmla="*/ 709128 w 933834"/>
                <a:gd name="connsiteY70" fmla="*/ 772295 h 815591"/>
                <a:gd name="connsiteX71" fmla="*/ 809574 w 933834"/>
                <a:gd name="connsiteY71" fmla="*/ 772295 h 815591"/>
                <a:gd name="connsiteX72" fmla="*/ 809574 w 933834"/>
                <a:gd name="connsiteY72" fmla="*/ 305346 h 815591"/>
                <a:gd name="connsiteX73" fmla="*/ 863695 w 933834"/>
                <a:gd name="connsiteY73" fmla="*/ 237155 h 815591"/>
                <a:gd name="connsiteX74" fmla="*/ 61093 w 933834"/>
                <a:gd name="connsiteY74" fmla="*/ 201328 h 815591"/>
                <a:gd name="connsiteX75" fmla="*/ 95050 w 933834"/>
                <a:gd name="connsiteY75" fmla="*/ 252308 h 815591"/>
                <a:gd name="connsiteX76" fmla="*/ 168574 w 933834"/>
                <a:gd name="connsiteY76" fmla="*/ 252308 h 815591"/>
                <a:gd name="connsiteX77" fmla="*/ 131016 w 933834"/>
                <a:gd name="connsiteY77" fmla="*/ 201328 h 815591"/>
                <a:gd name="connsiteX78" fmla="*/ 22776 w 933834"/>
                <a:gd name="connsiteY78" fmla="*/ 158032 h 815591"/>
                <a:gd name="connsiteX79" fmla="*/ 152665 w 933834"/>
                <a:gd name="connsiteY79" fmla="*/ 158032 h 815591"/>
                <a:gd name="connsiteX80" fmla="*/ 160133 w 933834"/>
                <a:gd name="connsiteY80" fmla="*/ 167449 h 815591"/>
                <a:gd name="connsiteX81" fmla="*/ 222625 w 933834"/>
                <a:gd name="connsiteY81" fmla="*/ 252308 h 815591"/>
                <a:gd name="connsiteX82" fmla="*/ 678062 w 933834"/>
                <a:gd name="connsiteY82" fmla="*/ 252308 h 815591"/>
                <a:gd name="connsiteX83" fmla="*/ 730234 w 933834"/>
                <a:gd name="connsiteY83" fmla="*/ 193642 h 815591"/>
                <a:gd name="connsiteX84" fmla="*/ 921602 w 933834"/>
                <a:gd name="connsiteY84" fmla="*/ 193642 h 815591"/>
                <a:gd name="connsiteX85" fmla="*/ 933834 w 933834"/>
                <a:gd name="connsiteY85" fmla="*/ 218321 h 815591"/>
                <a:gd name="connsiteX86" fmla="*/ 925391 w 933834"/>
                <a:gd name="connsiteY86" fmla="*/ 229145 h 815591"/>
                <a:gd name="connsiteX87" fmla="*/ 852654 w 933834"/>
                <a:gd name="connsiteY87" fmla="*/ 319958 h 815591"/>
                <a:gd name="connsiteX88" fmla="*/ 852654 w 933834"/>
                <a:gd name="connsiteY88" fmla="*/ 789830 h 815591"/>
                <a:gd name="connsiteX89" fmla="*/ 827985 w 933834"/>
                <a:gd name="connsiteY89" fmla="*/ 815591 h 815591"/>
                <a:gd name="connsiteX90" fmla="*/ 827650 w 933834"/>
                <a:gd name="connsiteY90" fmla="*/ 815591 h 815591"/>
                <a:gd name="connsiteX91" fmla="*/ 87286 w 933834"/>
                <a:gd name="connsiteY91" fmla="*/ 815591 h 815591"/>
                <a:gd name="connsiteX92" fmla="*/ 62067 w 933834"/>
                <a:gd name="connsiteY92" fmla="*/ 790371 h 815591"/>
                <a:gd name="connsiteX93" fmla="*/ 62067 w 933834"/>
                <a:gd name="connsiteY93" fmla="*/ 280782 h 815591"/>
                <a:gd name="connsiteX94" fmla="*/ 3834 w 933834"/>
                <a:gd name="connsiteY94" fmla="*/ 193535 h 815591"/>
                <a:gd name="connsiteX95" fmla="*/ 10177 w 933834"/>
                <a:gd name="connsiteY95" fmla="*/ 161863 h 815591"/>
                <a:gd name="connsiteX96" fmla="*/ 22776 w 933834"/>
                <a:gd name="connsiteY96" fmla="*/ 158032 h 815591"/>
                <a:gd name="connsiteX97" fmla="*/ 446603 w 933834"/>
                <a:gd name="connsiteY97" fmla="*/ 120537 h 815591"/>
                <a:gd name="connsiteX98" fmla="*/ 553478 w 933834"/>
                <a:gd name="connsiteY98" fmla="*/ 220714 h 815591"/>
                <a:gd name="connsiteX99" fmla="*/ 553478 w 933834"/>
                <a:gd name="connsiteY99" fmla="*/ 227413 h 815591"/>
                <a:gd name="connsiteX100" fmla="*/ 510182 w 933834"/>
                <a:gd name="connsiteY100" fmla="*/ 227413 h 815591"/>
                <a:gd name="connsiteX101" fmla="*/ 452501 w 933834"/>
                <a:gd name="connsiteY101" fmla="*/ 164623 h 815591"/>
                <a:gd name="connsiteX102" fmla="*/ 389711 w 933834"/>
                <a:gd name="connsiteY102" fmla="*/ 222304 h 815591"/>
                <a:gd name="connsiteX103" fmla="*/ 389711 w 933834"/>
                <a:gd name="connsiteY103" fmla="*/ 227413 h 815591"/>
                <a:gd name="connsiteX104" fmla="*/ 346414 w 933834"/>
                <a:gd name="connsiteY104" fmla="*/ 227413 h 815591"/>
                <a:gd name="connsiteX105" fmla="*/ 446603 w 933834"/>
                <a:gd name="connsiteY105" fmla="*/ 120537 h 815591"/>
                <a:gd name="connsiteX106" fmla="*/ 411252 w 933834"/>
                <a:gd name="connsiteY106" fmla="*/ 0 h 815591"/>
                <a:gd name="connsiteX107" fmla="*/ 495787 w 933834"/>
                <a:gd name="connsiteY107" fmla="*/ 0 h 815591"/>
                <a:gd name="connsiteX108" fmla="*/ 506611 w 933834"/>
                <a:gd name="connsiteY108" fmla="*/ 56393 h 815591"/>
                <a:gd name="connsiteX109" fmla="*/ 533454 w 933834"/>
                <a:gd name="connsiteY109" fmla="*/ 67217 h 815591"/>
                <a:gd name="connsiteX110" fmla="*/ 582920 w 933834"/>
                <a:gd name="connsiteY110" fmla="*/ 34745 h 815591"/>
                <a:gd name="connsiteX111" fmla="*/ 642777 w 933834"/>
                <a:gd name="connsiteY111" fmla="*/ 94710 h 815591"/>
                <a:gd name="connsiteX112" fmla="*/ 610305 w 933834"/>
                <a:gd name="connsiteY112" fmla="*/ 144176 h 815591"/>
                <a:gd name="connsiteX113" fmla="*/ 621129 w 933834"/>
                <a:gd name="connsiteY113" fmla="*/ 170803 h 815591"/>
                <a:gd name="connsiteX114" fmla="*/ 687805 w 933834"/>
                <a:gd name="connsiteY114" fmla="*/ 180004 h 815591"/>
                <a:gd name="connsiteX115" fmla="*/ 687805 w 933834"/>
                <a:gd name="connsiteY115" fmla="*/ 226547 h 815591"/>
                <a:gd name="connsiteX116" fmla="*/ 644509 w 933834"/>
                <a:gd name="connsiteY116" fmla="*/ 226547 h 815591"/>
                <a:gd name="connsiteX117" fmla="*/ 644509 w 933834"/>
                <a:gd name="connsiteY117" fmla="*/ 217671 h 815591"/>
                <a:gd name="connsiteX118" fmla="*/ 586384 w 933834"/>
                <a:gd name="connsiteY118" fmla="*/ 209661 h 815591"/>
                <a:gd name="connsiteX119" fmla="*/ 583028 w 933834"/>
                <a:gd name="connsiteY119" fmla="*/ 195266 h 815591"/>
                <a:gd name="connsiteX120" fmla="*/ 566359 w 933834"/>
                <a:gd name="connsiteY120" fmla="*/ 154784 h 815591"/>
                <a:gd name="connsiteX121" fmla="*/ 559107 w 933834"/>
                <a:gd name="connsiteY121" fmla="*/ 143202 h 815591"/>
                <a:gd name="connsiteX122" fmla="*/ 586709 w 933834"/>
                <a:gd name="connsiteY122" fmla="*/ 100556 h 815591"/>
                <a:gd name="connsiteX123" fmla="*/ 575885 w 933834"/>
                <a:gd name="connsiteY123" fmla="*/ 89731 h 815591"/>
                <a:gd name="connsiteX124" fmla="*/ 533238 w 933834"/>
                <a:gd name="connsiteY124" fmla="*/ 117332 h 815591"/>
                <a:gd name="connsiteX125" fmla="*/ 521547 w 933834"/>
                <a:gd name="connsiteY125" fmla="*/ 110080 h 815591"/>
                <a:gd name="connsiteX126" fmla="*/ 481499 w 933834"/>
                <a:gd name="connsiteY126" fmla="*/ 93519 h 815591"/>
                <a:gd name="connsiteX127" fmla="*/ 467752 w 933834"/>
                <a:gd name="connsiteY127" fmla="*/ 90164 h 815591"/>
                <a:gd name="connsiteX128" fmla="*/ 459634 w 933834"/>
                <a:gd name="connsiteY128" fmla="*/ 43405 h 815591"/>
                <a:gd name="connsiteX129" fmla="*/ 444805 w 933834"/>
                <a:gd name="connsiteY129" fmla="*/ 43405 h 815591"/>
                <a:gd name="connsiteX130" fmla="*/ 432358 w 933834"/>
                <a:gd name="connsiteY130" fmla="*/ 91788 h 815591"/>
                <a:gd name="connsiteX131" fmla="*/ 419585 w 933834"/>
                <a:gd name="connsiteY131" fmla="*/ 94710 h 815591"/>
                <a:gd name="connsiteX132" fmla="*/ 379103 w 933834"/>
                <a:gd name="connsiteY132" fmla="*/ 111379 h 815591"/>
                <a:gd name="connsiteX133" fmla="*/ 367522 w 933834"/>
                <a:gd name="connsiteY133" fmla="*/ 118523 h 815591"/>
                <a:gd name="connsiteX134" fmla="*/ 324875 w 933834"/>
                <a:gd name="connsiteY134" fmla="*/ 91247 h 815591"/>
                <a:gd name="connsiteX135" fmla="*/ 314051 w 933834"/>
                <a:gd name="connsiteY135" fmla="*/ 102070 h 815591"/>
                <a:gd name="connsiteX136" fmla="*/ 341652 w 933834"/>
                <a:gd name="connsiteY136" fmla="*/ 144284 h 815591"/>
                <a:gd name="connsiteX137" fmla="*/ 334400 w 933834"/>
                <a:gd name="connsiteY137" fmla="*/ 155974 h 815591"/>
                <a:gd name="connsiteX138" fmla="*/ 317623 w 933834"/>
                <a:gd name="connsiteY138" fmla="*/ 196348 h 815591"/>
                <a:gd name="connsiteX139" fmla="*/ 314268 w 933834"/>
                <a:gd name="connsiteY139" fmla="*/ 210311 h 815591"/>
                <a:gd name="connsiteX140" fmla="*/ 263611 w 933834"/>
                <a:gd name="connsiteY140" fmla="*/ 218862 h 815591"/>
                <a:gd name="connsiteX141" fmla="*/ 263287 w 933834"/>
                <a:gd name="connsiteY141" fmla="*/ 227413 h 815591"/>
                <a:gd name="connsiteX142" fmla="*/ 219990 w 933834"/>
                <a:gd name="connsiteY142" fmla="*/ 227413 h 815591"/>
                <a:gd name="connsiteX143" fmla="*/ 219990 w 933834"/>
                <a:gd name="connsiteY143" fmla="*/ 181843 h 815591"/>
                <a:gd name="connsiteX144" fmla="*/ 278981 w 933834"/>
                <a:gd name="connsiteY144" fmla="*/ 171886 h 815591"/>
                <a:gd name="connsiteX145" fmla="*/ 289805 w 933834"/>
                <a:gd name="connsiteY145" fmla="*/ 144934 h 815591"/>
                <a:gd name="connsiteX146" fmla="*/ 257334 w 933834"/>
                <a:gd name="connsiteY146" fmla="*/ 95901 h 815591"/>
                <a:gd name="connsiteX147" fmla="*/ 318922 w 933834"/>
                <a:gd name="connsiteY147" fmla="*/ 36044 h 815591"/>
                <a:gd name="connsiteX148" fmla="*/ 368388 w 933834"/>
                <a:gd name="connsiteY148" fmla="*/ 67542 h 815591"/>
                <a:gd name="connsiteX149" fmla="*/ 396855 w 933834"/>
                <a:gd name="connsiteY149" fmla="*/ 55960 h 81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33834" h="815591">
                  <a:moveTo>
                    <a:pt x="348471" y="665679"/>
                  </a:moveTo>
                  <a:cubicBezTo>
                    <a:pt x="360280" y="669737"/>
                    <a:pt x="372586" y="672141"/>
                    <a:pt x="385055" y="672823"/>
                  </a:cubicBezTo>
                  <a:lnTo>
                    <a:pt x="382566" y="716118"/>
                  </a:lnTo>
                  <a:cubicBezTo>
                    <a:pt x="366158" y="715133"/>
                    <a:pt x="349954" y="711930"/>
                    <a:pt x="334400" y="706594"/>
                  </a:cubicBezTo>
                  <a:close/>
                  <a:moveTo>
                    <a:pt x="457253" y="657236"/>
                  </a:moveTo>
                  <a:lnTo>
                    <a:pt x="477493" y="695553"/>
                  </a:lnTo>
                  <a:cubicBezTo>
                    <a:pt x="462957" y="703206"/>
                    <a:pt x="447446" y="708856"/>
                    <a:pt x="431383" y="712330"/>
                  </a:cubicBezTo>
                  <a:lnTo>
                    <a:pt x="422291" y="670008"/>
                  </a:lnTo>
                  <a:cubicBezTo>
                    <a:pt x="434479" y="667378"/>
                    <a:pt x="446244" y="663081"/>
                    <a:pt x="457253" y="657236"/>
                  </a:cubicBezTo>
                  <a:close/>
                  <a:moveTo>
                    <a:pt x="287640" y="624331"/>
                  </a:moveTo>
                  <a:cubicBezTo>
                    <a:pt x="295692" y="633877"/>
                    <a:pt x="304969" y="642320"/>
                    <a:pt x="315241" y="649443"/>
                  </a:cubicBezTo>
                  <a:lnTo>
                    <a:pt x="290670" y="684512"/>
                  </a:lnTo>
                  <a:cubicBezTo>
                    <a:pt x="277151" y="675399"/>
                    <a:pt x="264952" y="664477"/>
                    <a:pt x="254410" y="652040"/>
                  </a:cubicBezTo>
                  <a:close/>
                  <a:moveTo>
                    <a:pt x="511048" y="606579"/>
                  </a:moveTo>
                  <a:lnTo>
                    <a:pt x="548066" y="628985"/>
                  </a:lnTo>
                  <a:cubicBezTo>
                    <a:pt x="539602" y="643024"/>
                    <a:pt x="529265" y="655851"/>
                    <a:pt x="517325" y="667085"/>
                  </a:cubicBezTo>
                  <a:lnTo>
                    <a:pt x="487668" y="635587"/>
                  </a:lnTo>
                  <a:cubicBezTo>
                    <a:pt x="496772" y="627048"/>
                    <a:pt x="504640" y="617284"/>
                    <a:pt x="511048" y="606579"/>
                  </a:cubicBezTo>
                  <a:close/>
                  <a:moveTo>
                    <a:pt x="257115" y="556464"/>
                  </a:moveTo>
                  <a:cubicBezTo>
                    <a:pt x="259032" y="568814"/>
                    <a:pt x="262669" y="580840"/>
                    <a:pt x="267940" y="592184"/>
                  </a:cubicBezTo>
                  <a:lnTo>
                    <a:pt x="228324" y="610044"/>
                  </a:lnTo>
                  <a:cubicBezTo>
                    <a:pt x="221527" y="595106"/>
                    <a:pt x="216829" y="579292"/>
                    <a:pt x="214361" y="563066"/>
                  </a:cubicBezTo>
                  <a:close/>
                  <a:moveTo>
                    <a:pt x="530856" y="535466"/>
                  </a:moveTo>
                  <a:lnTo>
                    <a:pt x="574152" y="535466"/>
                  </a:lnTo>
                  <a:cubicBezTo>
                    <a:pt x="574293" y="551842"/>
                    <a:pt x="572182" y="568154"/>
                    <a:pt x="567874" y="583957"/>
                  </a:cubicBezTo>
                  <a:lnTo>
                    <a:pt x="525877" y="572483"/>
                  </a:lnTo>
                  <a:cubicBezTo>
                    <a:pt x="529156" y="560415"/>
                    <a:pt x="530834" y="547967"/>
                    <a:pt x="530856" y="535466"/>
                  </a:cubicBezTo>
                  <a:close/>
                  <a:moveTo>
                    <a:pt x="256502" y="518980"/>
                  </a:moveTo>
                  <a:lnTo>
                    <a:pt x="256792" y="519013"/>
                  </a:lnTo>
                  <a:lnTo>
                    <a:pt x="256466" y="519121"/>
                  </a:lnTo>
                  <a:close/>
                  <a:moveTo>
                    <a:pt x="225727" y="466516"/>
                  </a:moveTo>
                  <a:lnTo>
                    <a:pt x="265776" y="482969"/>
                  </a:lnTo>
                  <a:lnTo>
                    <a:pt x="256502" y="518980"/>
                  </a:lnTo>
                  <a:lnTo>
                    <a:pt x="213495" y="514033"/>
                  </a:lnTo>
                  <a:cubicBezTo>
                    <a:pt x="215324" y="497701"/>
                    <a:pt x="219448" y="481703"/>
                    <a:pt x="225727" y="466516"/>
                  </a:cubicBezTo>
                  <a:close/>
                  <a:moveTo>
                    <a:pt x="469159" y="457099"/>
                  </a:moveTo>
                  <a:lnTo>
                    <a:pt x="499792" y="487731"/>
                  </a:lnTo>
                  <a:lnTo>
                    <a:pt x="358430" y="628985"/>
                  </a:lnTo>
                  <a:lnTo>
                    <a:pt x="286558" y="557114"/>
                  </a:lnTo>
                  <a:lnTo>
                    <a:pt x="317190" y="526481"/>
                  </a:lnTo>
                  <a:lnTo>
                    <a:pt x="358430" y="567720"/>
                  </a:lnTo>
                  <a:close/>
                  <a:moveTo>
                    <a:pt x="284708" y="450621"/>
                  </a:moveTo>
                  <a:lnTo>
                    <a:pt x="284825" y="450713"/>
                  </a:lnTo>
                  <a:lnTo>
                    <a:pt x="284501" y="450821"/>
                  </a:lnTo>
                  <a:close/>
                  <a:moveTo>
                    <a:pt x="285800" y="389883"/>
                  </a:moveTo>
                  <a:lnTo>
                    <a:pt x="311561" y="424627"/>
                  </a:lnTo>
                  <a:lnTo>
                    <a:pt x="284708" y="450621"/>
                  </a:lnTo>
                  <a:lnTo>
                    <a:pt x="250729" y="424086"/>
                  </a:lnTo>
                  <a:cubicBezTo>
                    <a:pt x="260818" y="411151"/>
                    <a:pt x="272615" y="399645"/>
                    <a:pt x="285800" y="389883"/>
                  </a:cubicBezTo>
                  <a:close/>
                  <a:moveTo>
                    <a:pt x="376181" y="356003"/>
                  </a:moveTo>
                  <a:lnTo>
                    <a:pt x="380185" y="399300"/>
                  </a:lnTo>
                  <a:cubicBezTo>
                    <a:pt x="367814" y="400154"/>
                    <a:pt x="355626" y="402666"/>
                    <a:pt x="343925" y="406768"/>
                  </a:cubicBezTo>
                  <a:lnTo>
                    <a:pt x="344250" y="406660"/>
                  </a:lnTo>
                  <a:lnTo>
                    <a:pt x="328338" y="366828"/>
                  </a:lnTo>
                  <a:cubicBezTo>
                    <a:pt x="343719" y="361069"/>
                    <a:pt x="359814" y="357421"/>
                    <a:pt x="376181" y="356003"/>
                  </a:cubicBezTo>
                  <a:close/>
                  <a:moveTo>
                    <a:pt x="393175" y="354487"/>
                  </a:moveTo>
                  <a:cubicBezTo>
                    <a:pt x="493037" y="354606"/>
                    <a:pt x="573969" y="435494"/>
                    <a:pt x="574153" y="535357"/>
                  </a:cubicBezTo>
                  <a:lnTo>
                    <a:pt x="530857" y="535357"/>
                  </a:lnTo>
                  <a:cubicBezTo>
                    <a:pt x="530737" y="459382"/>
                    <a:pt x="469150" y="397848"/>
                    <a:pt x="393175" y="397784"/>
                  </a:cubicBezTo>
                  <a:close/>
                  <a:moveTo>
                    <a:pt x="730668" y="297444"/>
                  </a:moveTo>
                  <a:lnTo>
                    <a:pt x="795286" y="297444"/>
                  </a:lnTo>
                  <a:lnTo>
                    <a:pt x="795286" y="340740"/>
                  </a:lnTo>
                  <a:lnTo>
                    <a:pt x="730668" y="340740"/>
                  </a:lnTo>
                  <a:close/>
                  <a:moveTo>
                    <a:pt x="749608" y="237155"/>
                  </a:moveTo>
                  <a:lnTo>
                    <a:pt x="697112" y="295604"/>
                  </a:lnTo>
                  <a:lnTo>
                    <a:pt x="105146" y="295604"/>
                  </a:lnTo>
                  <a:lnTo>
                    <a:pt x="105363" y="772295"/>
                  </a:lnTo>
                  <a:lnTo>
                    <a:pt x="665832" y="772295"/>
                  </a:lnTo>
                  <a:lnTo>
                    <a:pt x="665832" y="319093"/>
                  </a:lnTo>
                  <a:lnTo>
                    <a:pt x="709128" y="319093"/>
                  </a:lnTo>
                  <a:lnTo>
                    <a:pt x="709128" y="772295"/>
                  </a:lnTo>
                  <a:lnTo>
                    <a:pt x="809574" y="772295"/>
                  </a:lnTo>
                  <a:lnTo>
                    <a:pt x="809574" y="305346"/>
                  </a:lnTo>
                  <a:lnTo>
                    <a:pt x="863695" y="237155"/>
                  </a:lnTo>
                  <a:close/>
                  <a:moveTo>
                    <a:pt x="61093" y="201328"/>
                  </a:moveTo>
                  <a:lnTo>
                    <a:pt x="95050" y="252308"/>
                  </a:lnTo>
                  <a:lnTo>
                    <a:pt x="168574" y="252308"/>
                  </a:lnTo>
                  <a:lnTo>
                    <a:pt x="131016" y="201328"/>
                  </a:lnTo>
                  <a:close/>
                  <a:moveTo>
                    <a:pt x="22776" y="158032"/>
                  </a:moveTo>
                  <a:lnTo>
                    <a:pt x="152665" y="158032"/>
                  </a:lnTo>
                  <a:lnTo>
                    <a:pt x="160133" y="167449"/>
                  </a:lnTo>
                  <a:lnTo>
                    <a:pt x="222625" y="252308"/>
                  </a:lnTo>
                  <a:lnTo>
                    <a:pt x="678062" y="252308"/>
                  </a:lnTo>
                  <a:lnTo>
                    <a:pt x="730234" y="193642"/>
                  </a:lnTo>
                  <a:lnTo>
                    <a:pt x="921602" y="193642"/>
                  </a:lnTo>
                  <a:lnTo>
                    <a:pt x="933834" y="218321"/>
                  </a:lnTo>
                  <a:lnTo>
                    <a:pt x="925391" y="229145"/>
                  </a:lnTo>
                  <a:lnTo>
                    <a:pt x="852654" y="319958"/>
                  </a:lnTo>
                  <a:lnTo>
                    <a:pt x="852654" y="789830"/>
                  </a:lnTo>
                  <a:cubicBezTo>
                    <a:pt x="852957" y="803760"/>
                    <a:pt x="841905" y="815288"/>
                    <a:pt x="827985" y="815591"/>
                  </a:cubicBezTo>
                  <a:cubicBezTo>
                    <a:pt x="827867" y="815591"/>
                    <a:pt x="827758" y="815591"/>
                    <a:pt x="827650" y="815591"/>
                  </a:cubicBezTo>
                  <a:lnTo>
                    <a:pt x="87286" y="815591"/>
                  </a:lnTo>
                  <a:cubicBezTo>
                    <a:pt x="73356" y="815591"/>
                    <a:pt x="62067" y="804302"/>
                    <a:pt x="62067" y="790371"/>
                  </a:cubicBezTo>
                  <a:lnTo>
                    <a:pt x="62067" y="280782"/>
                  </a:lnTo>
                  <a:lnTo>
                    <a:pt x="3834" y="193535"/>
                  </a:lnTo>
                  <a:cubicBezTo>
                    <a:pt x="-3158" y="183036"/>
                    <a:pt x="-323" y="168856"/>
                    <a:pt x="10177" y="161863"/>
                  </a:cubicBezTo>
                  <a:cubicBezTo>
                    <a:pt x="13911" y="159374"/>
                    <a:pt x="18295" y="158042"/>
                    <a:pt x="22776" y="158032"/>
                  </a:cubicBezTo>
                  <a:close/>
                  <a:moveTo>
                    <a:pt x="446603" y="120537"/>
                  </a:moveTo>
                  <a:cubicBezTo>
                    <a:pt x="503774" y="118686"/>
                    <a:pt x="551628" y="163541"/>
                    <a:pt x="553478" y="220714"/>
                  </a:cubicBezTo>
                  <a:cubicBezTo>
                    <a:pt x="553554" y="222954"/>
                    <a:pt x="553554" y="225183"/>
                    <a:pt x="553478" y="227413"/>
                  </a:cubicBezTo>
                  <a:lnTo>
                    <a:pt x="510182" y="227413"/>
                  </a:lnTo>
                  <a:cubicBezTo>
                    <a:pt x="511590" y="194151"/>
                    <a:pt x="485764" y="166031"/>
                    <a:pt x="452501" y="164623"/>
                  </a:cubicBezTo>
                  <a:cubicBezTo>
                    <a:pt x="419228" y="163216"/>
                    <a:pt x="391118" y="189042"/>
                    <a:pt x="389711" y="222304"/>
                  </a:cubicBezTo>
                  <a:cubicBezTo>
                    <a:pt x="389635" y="224004"/>
                    <a:pt x="389635" y="225714"/>
                    <a:pt x="389711" y="227413"/>
                  </a:cubicBezTo>
                  <a:lnTo>
                    <a:pt x="346414" y="227413"/>
                  </a:lnTo>
                  <a:cubicBezTo>
                    <a:pt x="344563" y="170230"/>
                    <a:pt x="389418" y="122388"/>
                    <a:pt x="446603" y="120537"/>
                  </a:cubicBezTo>
                  <a:close/>
                  <a:moveTo>
                    <a:pt x="411252" y="0"/>
                  </a:moveTo>
                  <a:lnTo>
                    <a:pt x="495787" y="0"/>
                  </a:lnTo>
                  <a:lnTo>
                    <a:pt x="506611" y="56393"/>
                  </a:lnTo>
                  <a:cubicBezTo>
                    <a:pt x="515822" y="59302"/>
                    <a:pt x="524796" y="62921"/>
                    <a:pt x="533454" y="67217"/>
                  </a:cubicBezTo>
                  <a:lnTo>
                    <a:pt x="582920" y="34745"/>
                  </a:lnTo>
                  <a:lnTo>
                    <a:pt x="642777" y="94710"/>
                  </a:lnTo>
                  <a:lnTo>
                    <a:pt x="610305" y="144176"/>
                  </a:lnTo>
                  <a:cubicBezTo>
                    <a:pt x="614613" y="152749"/>
                    <a:pt x="618239" y="161657"/>
                    <a:pt x="621129" y="170803"/>
                  </a:cubicBezTo>
                  <a:lnTo>
                    <a:pt x="687805" y="180004"/>
                  </a:lnTo>
                  <a:lnTo>
                    <a:pt x="687805" y="226547"/>
                  </a:lnTo>
                  <a:lnTo>
                    <a:pt x="644509" y="226547"/>
                  </a:lnTo>
                  <a:lnTo>
                    <a:pt x="644509" y="217671"/>
                  </a:lnTo>
                  <a:lnTo>
                    <a:pt x="586384" y="209661"/>
                  </a:lnTo>
                  <a:lnTo>
                    <a:pt x="583028" y="195266"/>
                  </a:lnTo>
                  <a:cubicBezTo>
                    <a:pt x="579706" y="180956"/>
                    <a:pt x="574077" y="167285"/>
                    <a:pt x="566359" y="154784"/>
                  </a:cubicBezTo>
                  <a:lnTo>
                    <a:pt x="559107" y="143202"/>
                  </a:lnTo>
                  <a:lnTo>
                    <a:pt x="586709" y="100556"/>
                  </a:lnTo>
                  <a:lnTo>
                    <a:pt x="575885" y="89731"/>
                  </a:lnTo>
                  <a:lnTo>
                    <a:pt x="533238" y="117332"/>
                  </a:lnTo>
                  <a:lnTo>
                    <a:pt x="521547" y="110080"/>
                  </a:lnTo>
                  <a:cubicBezTo>
                    <a:pt x="509198" y="102406"/>
                    <a:pt x="495667" y="96810"/>
                    <a:pt x="481499" y="93519"/>
                  </a:cubicBezTo>
                  <a:lnTo>
                    <a:pt x="467752" y="90164"/>
                  </a:lnTo>
                  <a:lnTo>
                    <a:pt x="459634" y="43405"/>
                  </a:lnTo>
                  <a:lnTo>
                    <a:pt x="444805" y="43405"/>
                  </a:lnTo>
                  <a:lnTo>
                    <a:pt x="432358" y="91788"/>
                  </a:lnTo>
                  <a:lnTo>
                    <a:pt x="419585" y="94710"/>
                  </a:lnTo>
                  <a:cubicBezTo>
                    <a:pt x="405277" y="98033"/>
                    <a:pt x="391605" y="103662"/>
                    <a:pt x="379103" y="111379"/>
                  </a:cubicBezTo>
                  <a:lnTo>
                    <a:pt x="367522" y="118523"/>
                  </a:lnTo>
                  <a:lnTo>
                    <a:pt x="324875" y="91247"/>
                  </a:lnTo>
                  <a:lnTo>
                    <a:pt x="314051" y="102070"/>
                  </a:lnTo>
                  <a:lnTo>
                    <a:pt x="341652" y="144284"/>
                  </a:lnTo>
                  <a:lnTo>
                    <a:pt x="334400" y="155974"/>
                  </a:lnTo>
                  <a:cubicBezTo>
                    <a:pt x="326607" y="168411"/>
                    <a:pt x="320935" y="182049"/>
                    <a:pt x="317623" y="196348"/>
                  </a:cubicBezTo>
                  <a:lnTo>
                    <a:pt x="314268" y="210311"/>
                  </a:lnTo>
                  <a:lnTo>
                    <a:pt x="263611" y="218862"/>
                  </a:lnTo>
                  <a:lnTo>
                    <a:pt x="263287" y="227413"/>
                  </a:lnTo>
                  <a:lnTo>
                    <a:pt x="219990" y="227413"/>
                  </a:lnTo>
                  <a:lnTo>
                    <a:pt x="219990" y="181843"/>
                  </a:lnTo>
                  <a:lnTo>
                    <a:pt x="278981" y="171886"/>
                  </a:lnTo>
                  <a:cubicBezTo>
                    <a:pt x="281828" y="162609"/>
                    <a:pt x="285454" y="153603"/>
                    <a:pt x="289805" y="144934"/>
                  </a:cubicBezTo>
                  <a:lnTo>
                    <a:pt x="257334" y="95901"/>
                  </a:lnTo>
                  <a:lnTo>
                    <a:pt x="318922" y="36044"/>
                  </a:lnTo>
                  <a:lnTo>
                    <a:pt x="368388" y="67542"/>
                  </a:lnTo>
                  <a:cubicBezTo>
                    <a:pt x="377523" y="62860"/>
                    <a:pt x="387048" y="58984"/>
                    <a:pt x="396855" y="55960"/>
                  </a:cubicBezTo>
                  <a:close/>
                </a:path>
              </a:pathLst>
            </a:custGeom>
            <a:solidFill>
              <a:schemeClr val="bg1"/>
            </a:solidFill>
            <a:ln w="103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6" name="PPT世界pptx.cn-7-6"/>
            <p:cNvSpPr txBox="1"/>
            <p:nvPr/>
          </p:nvSpPr>
          <p:spPr>
            <a:xfrm>
              <a:off x="8203286" y="2429818"/>
              <a:ext cx="2154012" cy="8616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800" spc="0" noProof="0" dirty="0"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快捷访问智能菜谱生成器</a:t>
              </a:r>
              <a:endParaRPr sz="2800" spc="0" noProof="0" dirty="0"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endParaRPr>
            </a:p>
          </p:txBody>
        </p:sp>
        <p:sp>
          <p:nvSpPr>
            <p:cNvPr id="25" name="PPT世界pptx.cn-7-8"/>
            <p:cNvSpPr txBox="1"/>
            <p:nvPr/>
          </p:nvSpPr>
          <p:spPr>
            <a:xfrm>
              <a:off x="8203286" y="3632845"/>
              <a:ext cx="2579014" cy="1292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首页提供通往智能菜谱生成器的快捷按钮，用户点击后可以快速进入定制菜谱页面，享受智能化的美食推荐服务。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21" name="PPT世界pptx.cn-8"/>
          <p:cNvGrpSpPr/>
          <p:nvPr/>
        </p:nvGrpSpPr>
        <p:grpSpPr>
          <a:xfrm>
            <a:off x="1219413" y="1475116"/>
            <a:ext cx="6286500" cy="4096384"/>
            <a:chOff x="1219413" y="1475116"/>
            <a:chExt cx="6286500" cy="4096384"/>
          </a:xfrm>
        </p:grpSpPr>
        <p:sp>
          <p:nvSpPr>
            <p:cNvPr id="3" name="PPT世界pptx.cn-8-1"/>
            <p:cNvSpPr/>
            <p:nvPr/>
          </p:nvSpPr>
          <p:spPr>
            <a:xfrm>
              <a:off x="4041611" y="2136151"/>
              <a:ext cx="1407630" cy="140843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4" name="PPT世界pptx.cn-8-2"/>
            <p:cNvSpPr/>
            <p:nvPr/>
          </p:nvSpPr>
          <p:spPr>
            <a:xfrm>
              <a:off x="1219413" y="2224416"/>
              <a:ext cx="4000501" cy="12319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152400" dist="139700" dir="5400000" sx="97000" sy="97000" algn="t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5" name="PPT世界pptx.cn-8-3"/>
            <p:cNvSpPr/>
            <p:nvPr/>
          </p:nvSpPr>
          <p:spPr>
            <a:xfrm>
              <a:off x="4129826" y="2224416"/>
              <a:ext cx="1231200" cy="1231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9" name="PPT世界pptx.cn-8-4"/>
            <p:cNvSpPr/>
            <p:nvPr/>
          </p:nvSpPr>
          <p:spPr>
            <a:xfrm>
              <a:off x="4686513" y="1475116"/>
              <a:ext cx="2819400" cy="2819400"/>
            </a:xfrm>
            <a:prstGeom prst="arc">
              <a:avLst>
                <a:gd name="adj1" fmla="val 12848352"/>
                <a:gd name="adj2" fmla="val 19590926"/>
              </a:avLst>
            </a:prstGeom>
            <a:ln w="9525">
              <a:solidFill>
                <a:schemeClr val="accent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PPT世界pptx.cn-8-5"/>
            <p:cNvSpPr txBox="1"/>
            <p:nvPr/>
          </p:nvSpPr>
          <p:spPr>
            <a:xfrm>
              <a:off x="1629623" y="2419996"/>
              <a:ext cx="2444115" cy="8616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800" b="0" i="0" u="none" strike="noStrike" kern="1200" cap="none" spc="0" normalizeH="0" baseline="0" noProof="0" dirty="0"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简洁直观的首页设计</a:t>
              </a:r>
              <a:endParaRPr kumimoji="0" sz="2800" b="0" i="0" u="none" strike="noStrike" kern="1200" cap="none" spc="0" normalizeH="0" baseline="0" noProof="0" dirty="0"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5" name="PPT世界pptx.cn-8-7"/>
            <p:cNvSpPr/>
            <p:nvPr/>
          </p:nvSpPr>
          <p:spPr>
            <a:xfrm>
              <a:off x="4452078" y="2546981"/>
              <a:ext cx="586696" cy="586770"/>
            </a:xfrm>
            <a:custGeom>
              <a:avLst/>
              <a:gdLst>
                <a:gd name="connsiteX0" fmla="*/ 444543 w 845681"/>
                <a:gd name="connsiteY0" fmla="*/ 267264 h 845790"/>
                <a:gd name="connsiteX1" fmla="*/ 444543 w 845681"/>
                <a:gd name="connsiteY1" fmla="*/ 401246 h 845790"/>
                <a:gd name="connsiteX2" fmla="*/ 578272 w 845681"/>
                <a:gd name="connsiteY2" fmla="*/ 401246 h 845790"/>
                <a:gd name="connsiteX3" fmla="*/ 570035 w 845681"/>
                <a:gd name="connsiteY3" fmla="*/ 360574 h 845790"/>
                <a:gd name="connsiteX4" fmla="*/ 484790 w 845681"/>
                <a:gd name="connsiteY4" fmla="*/ 275385 h 845790"/>
                <a:gd name="connsiteX5" fmla="*/ 351130 w 845681"/>
                <a:gd name="connsiteY5" fmla="*/ 252956 h 845790"/>
                <a:gd name="connsiteX6" fmla="*/ 367908 w 845681"/>
                <a:gd name="connsiteY6" fmla="*/ 292789 h 845790"/>
                <a:gd name="connsiteX7" fmla="*/ 292790 w 845681"/>
                <a:gd name="connsiteY7" fmla="*/ 477880 h 845790"/>
                <a:gd name="connsiteX8" fmla="*/ 476895 w 845681"/>
                <a:gd name="connsiteY8" fmla="*/ 553420 h 845790"/>
                <a:gd name="connsiteX9" fmla="*/ 477881 w 845681"/>
                <a:gd name="connsiteY9" fmla="*/ 552999 h 845790"/>
                <a:gd name="connsiteX10" fmla="*/ 552999 w 845681"/>
                <a:gd name="connsiteY10" fmla="*/ 477880 h 845790"/>
                <a:gd name="connsiteX11" fmla="*/ 592831 w 845681"/>
                <a:gd name="connsiteY11" fmla="*/ 494765 h 845790"/>
                <a:gd name="connsiteX12" fmla="*/ 494766 w 845681"/>
                <a:gd name="connsiteY12" fmla="*/ 592831 h 845790"/>
                <a:gd name="connsiteX13" fmla="*/ 422894 w 845681"/>
                <a:gd name="connsiteY13" fmla="*/ 607335 h 845790"/>
                <a:gd name="connsiteX14" fmla="*/ 351130 w 845681"/>
                <a:gd name="connsiteY14" fmla="*/ 592831 h 845790"/>
                <a:gd name="connsiteX15" fmla="*/ 252957 w 845681"/>
                <a:gd name="connsiteY15" fmla="*/ 494765 h 845790"/>
                <a:gd name="connsiteX16" fmla="*/ 351130 w 845681"/>
                <a:gd name="connsiteY16" fmla="*/ 252956 h 845790"/>
                <a:gd name="connsiteX17" fmla="*/ 401246 w 845681"/>
                <a:gd name="connsiteY17" fmla="*/ 184549 h 845790"/>
                <a:gd name="connsiteX18" fmla="*/ 444543 w 845681"/>
                <a:gd name="connsiteY18" fmla="*/ 184549 h 845790"/>
                <a:gd name="connsiteX19" fmla="*/ 444543 w 845681"/>
                <a:gd name="connsiteY19" fmla="*/ 221736 h 845790"/>
                <a:gd name="connsiteX20" fmla="*/ 463457 w 845681"/>
                <a:gd name="connsiteY20" fmla="*/ 223642 h 845790"/>
                <a:gd name="connsiteX21" fmla="*/ 621798 w 845681"/>
                <a:gd name="connsiteY21" fmla="*/ 381901 h 845790"/>
                <a:gd name="connsiteX22" fmla="*/ 623759 w 845681"/>
                <a:gd name="connsiteY22" fmla="*/ 401246 h 845790"/>
                <a:gd name="connsiteX23" fmla="*/ 663728 w 845681"/>
                <a:gd name="connsiteY23" fmla="*/ 401246 h 845790"/>
                <a:gd name="connsiteX24" fmla="*/ 663728 w 845681"/>
                <a:gd name="connsiteY24" fmla="*/ 444542 h 845790"/>
                <a:gd name="connsiteX25" fmla="*/ 401246 w 845681"/>
                <a:gd name="connsiteY25" fmla="*/ 444542 h 845790"/>
                <a:gd name="connsiteX26" fmla="*/ 398648 w 845681"/>
                <a:gd name="connsiteY26" fmla="*/ 43621 h 845790"/>
                <a:gd name="connsiteX27" fmla="*/ 379490 w 845681"/>
                <a:gd name="connsiteY27" fmla="*/ 175782 h 845790"/>
                <a:gd name="connsiteX28" fmla="*/ 365094 w 845681"/>
                <a:gd name="connsiteY28" fmla="*/ 179138 h 845790"/>
                <a:gd name="connsiteX29" fmla="*/ 291491 w 845681"/>
                <a:gd name="connsiteY29" fmla="*/ 209662 h 845790"/>
                <a:gd name="connsiteX30" fmla="*/ 278826 w 845681"/>
                <a:gd name="connsiteY30" fmla="*/ 217347 h 845790"/>
                <a:gd name="connsiteX31" fmla="*/ 172102 w 845681"/>
                <a:gd name="connsiteY31" fmla="*/ 137140 h 845790"/>
                <a:gd name="connsiteX32" fmla="*/ 138114 w 845681"/>
                <a:gd name="connsiteY32" fmla="*/ 171128 h 845790"/>
                <a:gd name="connsiteX33" fmla="*/ 217779 w 845681"/>
                <a:gd name="connsiteY33" fmla="*/ 278395 h 845790"/>
                <a:gd name="connsiteX34" fmla="*/ 209986 w 845681"/>
                <a:gd name="connsiteY34" fmla="*/ 290950 h 845790"/>
                <a:gd name="connsiteX35" fmla="*/ 179029 w 845681"/>
                <a:gd name="connsiteY35" fmla="*/ 365095 h 845790"/>
                <a:gd name="connsiteX36" fmla="*/ 175673 w 845681"/>
                <a:gd name="connsiteY36" fmla="*/ 379491 h 845790"/>
                <a:gd name="connsiteX37" fmla="*/ 43403 w 845681"/>
                <a:gd name="connsiteY37" fmla="*/ 398433 h 845790"/>
                <a:gd name="connsiteX38" fmla="*/ 43403 w 845681"/>
                <a:gd name="connsiteY38" fmla="*/ 446600 h 845790"/>
                <a:gd name="connsiteX39" fmla="*/ 175565 w 845681"/>
                <a:gd name="connsiteY39" fmla="*/ 465975 h 845790"/>
                <a:gd name="connsiteX40" fmla="*/ 178921 w 845681"/>
                <a:gd name="connsiteY40" fmla="*/ 480370 h 845790"/>
                <a:gd name="connsiteX41" fmla="*/ 209553 w 845681"/>
                <a:gd name="connsiteY41" fmla="*/ 554732 h 845790"/>
                <a:gd name="connsiteX42" fmla="*/ 217346 w 845681"/>
                <a:gd name="connsiteY42" fmla="*/ 567288 h 845790"/>
                <a:gd name="connsiteX43" fmla="*/ 137140 w 845681"/>
                <a:gd name="connsiteY43" fmla="*/ 674121 h 845790"/>
                <a:gd name="connsiteX44" fmla="*/ 171236 w 845681"/>
                <a:gd name="connsiteY44" fmla="*/ 708325 h 845790"/>
                <a:gd name="connsiteX45" fmla="*/ 278394 w 845681"/>
                <a:gd name="connsiteY45" fmla="*/ 628552 h 845790"/>
                <a:gd name="connsiteX46" fmla="*/ 290841 w 845681"/>
                <a:gd name="connsiteY46" fmla="*/ 636345 h 845790"/>
                <a:gd name="connsiteX47" fmla="*/ 365094 w 845681"/>
                <a:gd name="connsiteY47" fmla="*/ 667302 h 845790"/>
                <a:gd name="connsiteX48" fmla="*/ 379490 w 845681"/>
                <a:gd name="connsiteY48" fmla="*/ 670658 h 845790"/>
                <a:gd name="connsiteX49" fmla="*/ 398324 w 845681"/>
                <a:gd name="connsiteY49" fmla="*/ 802495 h 845790"/>
                <a:gd name="connsiteX50" fmla="*/ 446492 w 845681"/>
                <a:gd name="connsiteY50" fmla="*/ 802495 h 845790"/>
                <a:gd name="connsiteX51" fmla="*/ 465758 w 845681"/>
                <a:gd name="connsiteY51" fmla="*/ 670333 h 845790"/>
                <a:gd name="connsiteX52" fmla="*/ 480154 w 845681"/>
                <a:gd name="connsiteY52" fmla="*/ 666977 h 845790"/>
                <a:gd name="connsiteX53" fmla="*/ 554515 w 845681"/>
                <a:gd name="connsiteY53" fmla="*/ 636562 h 845790"/>
                <a:gd name="connsiteX54" fmla="*/ 567071 w 845681"/>
                <a:gd name="connsiteY54" fmla="*/ 628768 h 845790"/>
                <a:gd name="connsiteX55" fmla="*/ 674012 w 845681"/>
                <a:gd name="connsiteY55" fmla="*/ 708866 h 845790"/>
                <a:gd name="connsiteX56" fmla="*/ 708108 w 845681"/>
                <a:gd name="connsiteY56" fmla="*/ 674878 h 845790"/>
                <a:gd name="connsiteX57" fmla="*/ 628227 w 845681"/>
                <a:gd name="connsiteY57" fmla="*/ 567721 h 845790"/>
                <a:gd name="connsiteX58" fmla="*/ 636020 w 845681"/>
                <a:gd name="connsiteY58" fmla="*/ 555273 h 845790"/>
                <a:gd name="connsiteX59" fmla="*/ 666868 w 845681"/>
                <a:gd name="connsiteY59" fmla="*/ 480912 h 845790"/>
                <a:gd name="connsiteX60" fmla="*/ 670332 w 845681"/>
                <a:gd name="connsiteY60" fmla="*/ 466624 h 845790"/>
                <a:gd name="connsiteX61" fmla="*/ 802493 w 845681"/>
                <a:gd name="connsiteY61" fmla="*/ 447573 h 845790"/>
                <a:gd name="connsiteX62" fmla="*/ 802493 w 845681"/>
                <a:gd name="connsiteY62" fmla="*/ 399407 h 845790"/>
                <a:gd name="connsiteX63" fmla="*/ 670332 w 845681"/>
                <a:gd name="connsiteY63" fmla="*/ 380140 h 845790"/>
                <a:gd name="connsiteX64" fmla="*/ 666976 w 845681"/>
                <a:gd name="connsiteY64" fmla="*/ 365745 h 845790"/>
                <a:gd name="connsiteX65" fmla="*/ 636236 w 845681"/>
                <a:gd name="connsiteY65" fmla="*/ 291492 h 845790"/>
                <a:gd name="connsiteX66" fmla="*/ 628443 w 845681"/>
                <a:gd name="connsiteY66" fmla="*/ 278935 h 845790"/>
                <a:gd name="connsiteX67" fmla="*/ 708433 w 845681"/>
                <a:gd name="connsiteY67" fmla="*/ 171994 h 845790"/>
                <a:gd name="connsiteX68" fmla="*/ 674337 w 845681"/>
                <a:gd name="connsiteY68" fmla="*/ 137898 h 845790"/>
                <a:gd name="connsiteX69" fmla="*/ 567287 w 845681"/>
                <a:gd name="connsiteY69" fmla="*/ 217780 h 845790"/>
                <a:gd name="connsiteX70" fmla="*/ 554840 w 845681"/>
                <a:gd name="connsiteY70" fmla="*/ 209986 h 845790"/>
                <a:gd name="connsiteX71" fmla="*/ 480478 w 845681"/>
                <a:gd name="connsiteY71" fmla="*/ 179138 h 845790"/>
                <a:gd name="connsiteX72" fmla="*/ 466191 w 845681"/>
                <a:gd name="connsiteY72" fmla="*/ 175782 h 845790"/>
                <a:gd name="connsiteX73" fmla="*/ 447032 w 845681"/>
                <a:gd name="connsiteY73" fmla="*/ 43621 h 845790"/>
                <a:gd name="connsiteX74" fmla="*/ 361306 w 845681"/>
                <a:gd name="connsiteY74" fmla="*/ 0 h 845790"/>
                <a:gd name="connsiteX75" fmla="*/ 484484 w 845681"/>
                <a:gd name="connsiteY75" fmla="*/ 0 h 845790"/>
                <a:gd name="connsiteX76" fmla="*/ 504832 w 845681"/>
                <a:gd name="connsiteY76" fmla="*/ 140713 h 845790"/>
                <a:gd name="connsiteX77" fmla="*/ 564798 w 845681"/>
                <a:gd name="connsiteY77" fmla="*/ 165607 h 845790"/>
                <a:gd name="connsiteX78" fmla="*/ 678450 w 845681"/>
                <a:gd name="connsiteY78" fmla="*/ 80639 h 845790"/>
                <a:gd name="connsiteX79" fmla="*/ 765042 w 845681"/>
                <a:gd name="connsiteY79" fmla="*/ 167231 h 845790"/>
                <a:gd name="connsiteX80" fmla="*/ 680074 w 845681"/>
                <a:gd name="connsiteY80" fmla="*/ 281208 h 845790"/>
                <a:gd name="connsiteX81" fmla="*/ 704968 w 845681"/>
                <a:gd name="connsiteY81" fmla="*/ 341174 h 845790"/>
                <a:gd name="connsiteX82" fmla="*/ 845681 w 845681"/>
                <a:gd name="connsiteY82" fmla="*/ 361631 h 845790"/>
                <a:gd name="connsiteX83" fmla="*/ 845681 w 845681"/>
                <a:gd name="connsiteY83" fmla="*/ 485025 h 845790"/>
                <a:gd name="connsiteX84" fmla="*/ 704968 w 845681"/>
                <a:gd name="connsiteY84" fmla="*/ 505157 h 845790"/>
                <a:gd name="connsiteX85" fmla="*/ 680074 w 845681"/>
                <a:gd name="connsiteY85" fmla="*/ 565123 h 845790"/>
                <a:gd name="connsiteX86" fmla="*/ 764934 w 845681"/>
                <a:gd name="connsiteY86" fmla="*/ 678884 h 845790"/>
                <a:gd name="connsiteX87" fmla="*/ 677693 w 845681"/>
                <a:gd name="connsiteY87" fmla="*/ 765476 h 845790"/>
                <a:gd name="connsiteX88" fmla="*/ 564040 w 845681"/>
                <a:gd name="connsiteY88" fmla="*/ 680399 h 845790"/>
                <a:gd name="connsiteX89" fmla="*/ 504075 w 845681"/>
                <a:gd name="connsiteY89" fmla="*/ 705187 h 845790"/>
                <a:gd name="connsiteX90" fmla="*/ 483942 w 845681"/>
                <a:gd name="connsiteY90" fmla="*/ 845790 h 845790"/>
                <a:gd name="connsiteX91" fmla="*/ 360764 w 845681"/>
                <a:gd name="connsiteY91" fmla="*/ 845790 h 845790"/>
                <a:gd name="connsiteX92" fmla="*/ 340632 w 845681"/>
                <a:gd name="connsiteY92" fmla="*/ 705078 h 845790"/>
                <a:gd name="connsiteX93" fmla="*/ 280775 w 845681"/>
                <a:gd name="connsiteY93" fmla="*/ 680075 h 845790"/>
                <a:gd name="connsiteX94" fmla="*/ 166906 w 845681"/>
                <a:gd name="connsiteY94" fmla="*/ 764935 h 845790"/>
                <a:gd name="connsiteX95" fmla="*/ 80314 w 845681"/>
                <a:gd name="connsiteY95" fmla="*/ 677585 h 845790"/>
                <a:gd name="connsiteX96" fmla="*/ 165390 w 845681"/>
                <a:gd name="connsiteY96" fmla="*/ 564041 h 845790"/>
                <a:gd name="connsiteX97" fmla="*/ 140713 w 845681"/>
                <a:gd name="connsiteY97" fmla="*/ 504075 h 845790"/>
                <a:gd name="connsiteX98" fmla="*/ 0 w 845681"/>
                <a:gd name="connsiteY98" fmla="*/ 483510 h 845790"/>
                <a:gd name="connsiteX99" fmla="*/ 0 w 845681"/>
                <a:gd name="connsiteY99" fmla="*/ 360332 h 845790"/>
                <a:gd name="connsiteX100" fmla="*/ 140713 w 845681"/>
                <a:gd name="connsiteY100" fmla="*/ 340308 h 845790"/>
                <a:gd name="connsiteX101" fmla="*/ 165715 w 845681"/>
                <a:gd name="connsiteY101" fmla="*/ 280451 h 845790"/>
                <a:gd name="connsiteX102" fmla="*/ 80964 w 845681"/>
                <a:gd name="connsiteY102" fmla="*/ 166473 h 845790"/>
                <a:gd name="connsiteX103" fmla="*/ 168313 w 845681"/>
                <a:gd name="connsiteY103" fmla="*/ 79881 h 845790"/>
                <a:gd name="connsiteX104" fmla="*/ 281857 w 845681"/>
                <a:gd name="connsiteY104" fmla="*/ 165174 h 845790"/>
                <a:gd name="connsiteX105" fmla="*/ 341065 w 845681"/>
                <a:gd name="connsiteY105" fmla="*/ 140713 h 84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845681" h="845790">
                  <a:moveTo>
                    <a:pt x="444543" y="267264"/>
                  </a:moveTo>
                  <a:lnTo>
                    <a:pt x="444543" y="401246"/>
                  </a:lnTo>
                  <a:lnTo>
                    <a:pt x="578272" y="401246"/>
                  </a:lnTo>
                  <a:lnTo>
                    <a:pt x="570035" y="360574"/>
                  </a:lnTo>
                  <a:cubicBezTo>
                    <a:pt x="553810" y="322267"/>
                    <a:pt x="523107" y="291584"/>
                    <a:pt x="484790" y="275385"/>
                  </a:cubicBezTo>
                  <a:close/>
                  <a:moveTo>
                    <a:pt x="351130" y="252956"/>
                  </a:moveTo>
                  <a:lnTo>
                    <a:pt x="367908" y="292789"/>
                  </a:lnTo>
                  <a:cubicBezTo>
                    <a:pt x="296199" y="323290"/>
                    <a:pt x="262623" y="406018"/>
                    <a:pt x="292790" y="477880"/>
                  </a:cubicBezTo>
                  <a:cubicBezTo>
                    <a:pt x="322772" y="549578"/>
                    <a:pt x="405198" y="583392"/>
                    <a:pt x="476895" y="553420"/>
                  </a:cubicBezTo>
                  <a:cubicBezTo>
                    <a:pt x="477220" y="553280"/>
                    <a:pt x="477556" y="553139"/>
                    <a:pt x="477881" y="552999"/>
                  </a:cubicBezTo>
                  <a:cubicBezTo>
                    <a:pt x="511662" y="538559"/>
                    <a:pt x="538559" y="511661"/>
                    <a:pt x="552999" y="477880"/>
                  </a:cubicBezTo>
                  <a:lnTo>
                    <a:pt x="592831" y="494765"/>
                  </a:lnTo>
                  <a:cubicBezTo>
                    <a:pt x="574073" y="538916"/>
                    <a:pt x="538918" y="574073"/>
                    <a:pt x="494766" y="592831"/>
                  </a:cubicBezTo>
                  <a:cubicBezTo>
                    <a:pt x="472025" y="602443"/>
                    <a:pt x="447584" y="607367"/>
                    <a:pt x="422894" y="607335"/>
                  </a:cubicBezTo>
                  <a:cubicBezTo>
                    <a:pt x="398237" y="607389"/>
                    <a:pt x="373828" y="602453"/>
                    <a:pt x="351130" y="592831"/>
                  </a:cubicBezTo>
                  <a:cubicBezTo>
                    <a:pt x="306915" y="574127"/>
                    <a:pt x="271704" y="538960"/>
                    <a:pt x="252957" y="494765"/>
                  </a:cubicBezTo>
                  <a:cubicBezTo>
                    <a:pt x="213298" y="400877"/>
                    <a:pt x="257254" y="292626"/>
                    <a:pt x="351130" y="252956"/>
                  </a:cubicBezTo>
                  <a:close/>
                  <a:moveTo>
                    <a:pt x="401246" y="184549"/>
                  </a:moveTo>
                  <a:lnTo>
                    <a:pt x="444543" y="184549"/>
                  </a:lnTo>
                  <a:lnTo>
                    <a:pt x="444543" y="221736"/>
                  </a:lnTo>
                  <a:lnTo>
                    <a:pt x="463457" y="223642"/>
                  </a:lnTo>
                  <a:cubicBezTo>
                    <a:pt x="542911" y="239895"/>
                    <a:pt x="605501" y="302455"/>
                    <a:pt x="621798" y="381901"/>
                  </a:cubicBezTo>
                  <a:lnTo>
                    <a:pt x="623759" y="401246"/>
                  </a:lnTo>
                  <a:lnTo>
                    <a:pt x="663728" y="401246"/>
                  </a:lnTo>
                  <a:lnTo>
                    <a:pt x="663728" y="444542"/>
                  </a:lnTo>
                  <a:lnTo>
                    <a:pt x="401246" y="444542"/>
                  </a:lnTo>
                  <a:close/>
                  <a:moveTo>
                    <a:pt x="398648" y="43621"/>
                  </a:moveTo>
                  <a:lnTo>
                    <a:pt x="379490" y="175782"/>
                  </a:lnTo>
                  <a:lnTo>
                    <a:pt x="365094" y="179138"/>
                  </a:lnTo>
                  <a:cubicBezTo>
                    <a:pt x="339073" y="185275"/>
                    <a:pt x="314221" y="195579"/>
                    <a:pt x="291491" y="209662"/>
                  </a:cubicBezTo>
                  <a:lnTo>
                    <a:pt x="278826" y="217347"/>
                  </a:lnTo>
                  <a:lnTo>
                    <a:pt x="172102" y="137140"/>
                  </a:lnTo>
                  <a:lnTo>
                    <a:pt x="138114" y="171128"/>
                  </a:lnTo>
                  <a:lnTo>
                    <a:pt x="217779" y="278395"/>
                  </a:lnTo>
                  <a:lnTo>
                    <a:pt x="209986" y="290950"/>
                  </a:lnTo>
                  <a:cubicBezTo>
                    <a:pt x="195741" y="313843"/>
                    <a:pt x="185297" y="338879"/>
                    <a:pt x="179029" y="365095"/>
                  </a:cubicBezTo>
                  <a:lnTo>
                    <a:pt x="175673" y="379491"/>
                  </a:lnTo>
                  <a:lnTo>
                    <a:pt x="43403" y="398433"/>
                  </a:lnTo>
                  <a:lnTo>
                    <a:pt x="43403" y="446600"/>
                  </a:lnTo>
                  <a:lnTo>
                    <a:pt x="175565" y="465975"/>
                  </a:lnTo>
                  <a:lnTo>
                    <a:pt x="178921" y="480370"/>
                  </a:lnTo>
                  <a:cubicBezTo>
                    <a:pt x="185015" y="506663"/>
                    <a:pt x="195362" y="531775"/>
                    <a:pt x="209553" y="554732"/>
                  </a:cubicBezTo>
                  <a:lnTo>
                    <a:pt x="217346" y="567288"/>
                  </a:lnTo>
                  <a:lnTo>
                    <a:pt x="137140" y="674121"/>
                  </a:lnTo>
                  <a:lnTo>
                    <a:pt x="171236" y="708325"/>
                  </a:lnTo>
                  <a:lnTo>
                    <a:pt x="278394" y="628552"/>
                  </a:lnTo>
                  <a:lnTo>
                    <a:pt x="290841" y="636345"/>
                  </a:lnTo>
                  <a:cubicBezTo>
                    <a:pt x="313778" y="650568"/>
                    <a:pt x="338846" y="661024"/>
                    <a:pt x="365094" y="667302"/>
                  </a:cubicBezTo>
                  <a:lnTo>
                    <a:pt x="379490" y="670658"/>
                  </a:lnTo>
                  <a:lnTo>
                    <a:pt x="398324" y="802495"/>
                  </a:lnTo>
                  <a:lnTo>
                    <a:pt x="446492" y="802495"/>
                  </a:lnTo>
                  <a:lnTo>
                    <a:pt x="465758" y="670333"/>
                  </a:lnTo>
                  <a:lnTo>
                    <a:pt x="480154" y="666977"/>
                  </a:lnTo>
                  <a:cubicBezTo>
                    <a:pt x="506446" y="660992"/>
                    <a:pt x="531568" y="650709"/>
                    <a:pt x="554515" y="636562"/>
                  </a:cubicBezTo>
                  <a:lnTo>
                    <a:pt x="567071" y="628768"/>
                  </a:lnTo>
                  <a:lnTo>
                    <a:pt x="674012" y="708866"/>
                  </a:lnTo>
                  <a:lnTo>
                    <a:pt x="708108" y="674878"/>
                  </a:lnTo>
                  <a:lnTo>
                    <a:pt x="628227" y="567721"/>
                  </a:lnTo>
                  <a:lnTo>
                    <a:pt x="636020" y="555273"/>
                  </a:lnTo>
                  <a:cubicBezTo>
                    <a:pt x="650265" y="532326"/>
                    <a:pt x="660688" y="507204"/>
                    <a:pt x="666868" y="480912"/>
                  </a:cubicBezTo>
                  <a:lnTo>
                    <a:pt x="670332" y="466624"/>
                  </a:lnTo>
                  <a:lnTo>
                    <a:pt x="802493" y="447573"/>
                  </a:lnTo>
                  <a:lnTo>
                    <a:pt x="802493" y="399407"/>
                  </a:lnTo>
                  <a:lnTo>
                    <a:pt x="670332" y="380140"/>
                  </a:lnTo>
                  <a:lnTo>
                    <a:pt x="666976" y="365745"/>
                  </a:lnTo>
                  <a:cubicBezTo>
                    <a:pt x="660817" y="339496"/>
                    <a:pt x="650437" y="314417"/>
                    <a:pt x="636236" y="291492"/>
                  </a:cubicBezTo>
                  <a:lnTo>
                    <a:pt x="628443" y="278935"/>
                  </a:lnTo>
                  <a:lnTo>
                    <a:pt x="708433" y="171994"/>
                  </a:lnTo>
                  <a:lnTo>
                    <a:pt x="674337" y="137898"/>
                  </a:lnTo>
                  <a:lnTo>
                    <a:pt x="567287" y="217780"/>
                  </a:lnTo>
                  <a:lnTo>
                    <a:pt x="554840" y="209986"/>
                  </a:lnTo>
                  <a:cubicBezTo>
                    <a:pt x="531881" y="195753"/>
                    <a:pt x="506771" y="185340"/>
                    <a:pt x="480478" y="179138"/>
                  </a:cubicBezTo>
                  <a:lnTo>
                    <a:pt x="466191" y="175782"/>
                  </a:lnTo>
                  <a:lnTo>
                    <a:pt x="447032" y="43621"/>
                  </a:lnTo>
                  <a:close/>
                  <a:moveTo>
                    <a:pt x="361306" y="0"/>
                  </a:moveTo>
                  <a:lnTo>
                    <a:pt x="484484" y="0"/>
                  </a:lnTo>
                  <a:lnTo>
                    <a:pt x="504832" y="140713"/>
                  </a:lnTo>
                  <a:cubicBezTo>
                    <a:pt x="525702" y="146688"/>
                    <a:pt x="545823" y="155043"/>
                    <a:pt x="564798" y="165607"/>
                  </a:cubicBezTo>
                  <a:lnTo>
                    <a:pt x="678450" y="80639"/>
                  </a:lnTo>
                  <a:lnTo>
                    <a:pt x="765042" y="167231"/>
                  </a:lnTo>
                  <a:lnTo>
                    <a:pt x="680074" y="281208"/>
                  </a:lnTo>
                  <a:cubicBezTo>
                    <a:pt x="690595" y="300205"/>
                    <a:pt x="698941" y="320315"/>
                    <a:pt x="704968" y="341174"/>
                  </a:cubicBezTo>
                  <a:lnTo>
                    <a:pt x="845681" y="361631"/>
                  </a:lnTo>
                  <a:lnTo>
                    <a:pt x="845681" y="485025"/>
                  </a:lnTo>
                  <a:lnTo>
                    <a:pt x="704968" y="505157"/>
                  </a:lnTo>
                  <a:cubicBezTo>
                    <a:pt x="698919" y="526005"/>
                    <a:pt x="690562" y="546116"/>
                    <a:pt x="680074" y="565123"/>
                  </a:cubicBezTo>
                  <a:lnTo>
                    <a:pt x="764934" y="678884"/>
                  </a:lnTo>
                  <a:lnTo>
                    <a:pt x="677693" y="765476"/>
                  </a:lnTo>
                  <a:lnTo>
                    <a:pt x="564040" y="680399"/>
                  </a:lnTo>
                  <a:cubicBezTo>
                    <a:pt x="545055" y="690898"/>
                    <a:pt x="524933" y="699222"/>
                    <a:pt x="504075" y="705187"/>
                  </a:cubicBezTo>
                  <a:lnTo>
                    <a:pt x="483942" y="845790"/>
                  </a:lnTo>
                  <a:lnTo>
                    <a:pt x="360764" y="845790"/>
                  </a:lnTo>
                  <a:lnTo>
                    <a:pt x="340632" y="705078"/>
                  </a:lnTo>
                  <a:cubicBezTo>
                    <a:pt x="319807" y="699016"/>
                    <a:pt x="299728" y="690627"/>
                    <a:pt x="280775" y="680075"/>
                  </a:cubicBezTo>
                  <a:lnTo>
                    <a:pt x="166906" y="764935"/>
                  </a:lnTo>
                  <a:lnTo>
                    <a:pt x="80314" y="677585"/>
                  </a:lnTo>
                  <a:lnTo>
                    <a:pt x="165390" y="564041"/>
                  </a:lnTo>
                  <a:cubicBezTo>
                    <a:pt x="154989" y="545023"/>
                    <a:pt x="146708" y="524912"/>
                    <a:pt x="140713" y="504075"/>
                  </a:cubicBezTo>
                  <a:lnTo>
                    <a:pt x="0" y="483510"/>
                  </a:lnTo>
                  <a:lnTo>
                    <a:pt x="0" y="360332"/>
                  </a:lnTo>
                  <a:lnTo>
                    <a:pt x="140713" y="340308"/>
                  </a:lnTo>
                  <a:cubicBezTo>
                    <a:pt x="146740" y="319471"/>
                    <a:pt x="155130" y="299382"/>
                    <a:pt x="165715" y="280451"/>
                  </a:cubicBezTo>
                  <a:lnTo>
                    <a:pt x="80964" y="166473"/>
                  </a:lnTo>
                  <a:lnTo>
                    <a:pt x="168313" y="79881"/>
                  </a:lnTo>
                  <a:lnTo>
                    <a:pt x="281857" y="165174"/>
                  </a:lnTo>
                  <a:cubicBezTo>
                    <a:pt x="300648" y="154892"/>
                    <a:pt x="320499" y="146688"/>
                    <a:pt x="341065" y="140713"/>
                  </a:cubicBezTo>
                  <a:close/>
                </a:path>
              </a:pathLst>
            </a:custGeom>
            <a:solidFill>
              <a:schemeClr val="bg1"/>
            </a:solidFill>
            <a:ln w="103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8" name="PPT世界pptx.cn-8-8"/>
            <p:cNvSpPr txBox="1"/>
            <p:nvPr/>
          </p:nvSpPr>
          <p:spPr>
            <a:xfrm>
              <a:off x="1629406" y="3632845"/>
              <a:ext cx="2826172" cy="1938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首页设计以简洁、直观为核心，提供便捷的导航功能。用户进入首页后，可以快速找到小程序提供的核心功能，包括菜谱推荐、食材查询及智能菜谱生成按钮，用户体验流畅。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26" name="PPT世界pptx.cn-8-9"/>
            <p:cNvSpPr txBox="1"/>
            <p:nvPr/>
          </p:nvSpPr>
          <p:spPr>
            <a:xfrm>
              <a:off x="5613041" y="2154288"/>
              <a:ext cx="965918" cy="16617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中华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小当家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30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2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3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4" name="PPT世界pptx.cn-5"/>
          <p:cNvSpPr txBox="1"/>
          <p:nvPr/>
        </p:nvSpPr>
        <p:spPr>
          <a:xfrm>
            <a:off x="149443" y="118272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43" name="PPT世界pptx.cn-9"/>
          <p:cNvGrpSpPr/>
          <p:nvPr/>
        </p:nvGrpSpPr>
        <p:grpSpPr>
          <a:xfrm>
            <a:off x="3709944" y="643710"/>
            <a:ext cx="4772386" cy="581948"/>
            <a:chOff x="3709944" y="5412730"/>
            <a:chExt cx="4772386" cy="581948"/>
          </a:xfrm>
        </p:grpSpPr>
        <p:sp>
          <p:nvSpPr>
            <p:cNvPr id="44" name="PPT世界pptx.cn-9-1"/>
            <p:cNvSpPr txBox="1"/>
            <p:nvPr/>
          </p:nvSpPr>
          <p:spPr>
            <a:xfrm>
              <a:off x="3709944" y="5502553"/>
              <a:ext cx="4772386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首页导航与推荐功能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cxnSp>
          <p:nvCxnSpPr>
            <p:cNvPr id="45" name="PPT世界pptx.cn-9-2"/>
            <p:cNvCxnSpPr/>
            <p:nvPr/>
          </p:nvCxnSpPr>
          <p:spPr>
            <a:xfrm flipH="1">
              <a:off x="4852198" y="5412730"/>
              <a:ext cx="240886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0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2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3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4" name="PPT世界pptx.cn-5"/>
          <p:cNvSpPr txBox="1"/>
          <p:nvPr/>
        </p:nvSpPr>
        <p:spPr>
          <a:xfrm>
            <a:off x="149443" y="118272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43" name="PPT世界pptx.cn-9"/>
          <p:cNvGrpSpPr/>
          <p:nvPr/>
        </p:nvGrpSpPr>
        <p:grpSpPr>
          <a:xfrm>
            <a:off x="3709944" y="643710"/>
            <a:ext cx="4772386" cy="581948"/>
            <a:chOff x="3709944" y="5412730"/>
            <a:chExt cx="4772386" cy="581948"/>
          </a:xfrm>
        </p:grpSpPr>
        <p:sp>
          <p:nvSpPr>
            <p:cNvPr id="44" name="PPT世界pptx.cn-9-1"/>
            <p:cNvSpPr txBox="1"/>
            <p:nvPr/>
          </p:nvSpPr>
          <p:spPr>
            <a:xfrm>
              <a:off x="3709944" y="5502553"/>
              <a:ext cx="4772386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智能菜谱生成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cxnSp>
          <p:nvCxnSpPr>
            <p:cNvPr id="45" name="PPT世界pptx.cn-9-2"/>
            <p:cNvCxnSpPr/>
            <p:nvPr/>
          </p:nvCxnSpPr>
          <p:spPr>
            <a:xfrm flipH="1">
              <a:off x="4852198" y="5412730"/>
              <a:ext cx="240886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0" y="1965325"/>
            <a:ext cx="4508500" cy="4608830"/>
            <a:chOff x="0" y="3095"/>
            <a:chExt cx="7100" cy="7258"/>
          </a:xfrm>
        </p:grpSpPr>
        <p:grpSp>
          <p:nvGrpSpPr>
            <p:cNvPr id="26" name="PPT世界pptx.cn-8"/>
            <p:cNvGrpSpPr/>
            <p:nvPr>
              <p:custDataLst>
                <p:tags r:id="rId2"/>
              </p:custDataLst>
            </p:nvPr>
          </p:nvGrpSpPr>
          <p:grpSpPr>
            <a:xfrm>
              <a:off x="0" y="3095"/>
              <a:ext cx="7100" cy="7259"/>
              <a:chOff x="0" y="1965548"/>
              <a:chExt cx="4508500" cy="4609465"/>
            </a:xfrm>
          </p:grpSpPr>
          <p:cxnSp>
            <p:nvCxnSpPr>
              <p:cNvPr id="8" name="PPT世界pptx.cn-8-1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3152775" y="2864073"/>
                <a:ext cx="1355725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PPT世界pptx.cn-8-2"/>
              <p:cNvCxnSpPr/>
              <p:nvPr/>
            </p:nvCxnSpPr>
            <p:spPr>
              <a:xfrm>
                <a:off x="0" y="2864073"/>
                <a:ext cx="1355725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" name="组合 1"/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519071" y="1965548"/>
                <a:ext cx="3534410" cy="4609465"/>
                <a:chOff x="519071" y="1965548"/>
                <a:chExt cx="3534410" cy="4609465"/>
              </a:xfrm>
            </p:grpSpPr>
            <p:sp>
              <p:nvSpPr>
                <p:cNvPr id="15" name="PPT世界pptx.cn-8-3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349375" y="1965548"/>
                  <a:ext cx="1797050" cy="17970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21" name="PPT世界pptx.cn-8-4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130502" y="4010248"/>
                  <a:ext cx="2272665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智能推荐菜谱</a:t>
                  </a: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22" name="PPT世界pptx.cn-8-5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519071" y="4544918"/>
                  <a:ext cx="3534410" cy="20300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+mn-cs"/>
                    </a:rPr>
                    <a:t>结合AI分析和用户历史偏好，系统自动推荐符合用户需求的菜谱。推荐的菜谱不仅包括常规菜品，还会根据时令食材和流行口味进行更新，确保多样性和创意性。用户可以查看菜谱的评分和用户反馈，增强决策信心。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endParaRPr>
                </a:p>
              </p:txBody>
            </p:sp>
          </p:grpSp>
        </p:grpSp>
        <p:pic>
          <p:nvPicPr>
            <p:cNvPr id="28" name="图片 27" descr="AI智能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9" y="3447"/>
              <a:ext cx="2173" cy="2173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>
            <p:custDataLst>
              <p:tags r:id="rId9"/>
            </p:custDataLst>
          </p:nvPr>
        </p:nvGrpSpPr>
        <p:grpSpPr>
          <a:xfrm>
            <a:off x="4508500" y="1276350"/>
            <a:ext cx="3175000" cy="5266690"/>
            <a:chOff x="7100" y="2010"/>
            <a:chExt cx="5000" cy="8294"/>
          </a:xfrm>
        </p:grpSpPr>
        <p:grpSp>
          <p:nvGrpSpPr>
            <p:cNvPr id="4" name="PPT世界pptx.cn-7"/>
            <p:cNvGrpSpPr/>
            <p:nvPr>
              <p:custDataLst>
                <p:tags r:id="rId10"/>
              </p:custDataLst>
            </p:nvPr>
          </p:nvGrpSpPr>
          <p:grpSpPr>
            <a:xfrm>
              <a:off x="7100" y="2010"/>
              <a:ext cx="5000" cy="8295"/>
              <a:chOff x="4508500" y="1276573"/>
              <a:chExt cx="3175000" cy="5267316"/>
            </a:xfrm>
          </p:grpSpPr>
          <p:sp>
            <p:nvSpPr>
              <p:cNvPr id="3" name="PPT世界pptx.cn-7-1"/>
              <p:cNvSpPr/>
              <p:nvPr>
                <p:custDataLst>
                  <p:tags r:id="rId11"/>
                </p:custDataLst>
              </p:nvPr>
            </p:nvSpPr>
            <p:spPr>
              <a:xfrm>
                <a:off x="5029200" y="1797273"/>
                <a:ext cx="2133600" cy="2133600"/>
              </a:xfrm>
              <a:prstGeom prst="ellipse">
                <a:avLst/>
              </a:prstGeom>
              <a:solidFill>
                <a:schemeClr val="accent4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6" name="PPT世界pptx.cn-7-2"/>
              <p:cNvSpPr/>
              <p:nvPr>
                <p:custDataLst>
                  <p:tags r:id="rId12"/>
                </p:custDataLst>
              </p:nvPr>
            </p:nvSpPr>
            <p:spPr>
              <a:xfrm>
                <a:off x="5242560" y="1988408"/>
                <a:ext cx="1699260" cy="17272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14" name="PPT世界pptx.cn-7-3"/>
              <p:cNvSpPr/>
              <p:nvPr>
                <p:custDataLst>
                  <p:tags r:id="rId13"/>
                </p:custDataLst>
              </p:nvPr>
            </p:nvSpPr>
            <p:spPr>
              <a:xfrm>
                <a:off x="4508500" y="1276573"/>
                <a:ext cx="3175000" cy="31750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17" name="PPT世界pptx.cn-7-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914265" y="4000723"/>
                <a:ext cx="239839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个性化食材选择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18" name="PPT世界pptx.cn-7-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845326" y="4513794"/>
                <a:ext cx="2501348" cy="20300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rPr>
                  <a:t>用户可以自由选择家中已有的食材，通过输入或选择进行匹配。系统会根据输入的食材组合，自动生成最佳菜谱，确保菜品的营养与搭配合理。支持多种食材的混搭和调整。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</p:grpSp>
        <p:pic>
          <p:nvPicPr>
            <p:cNvPr id="35" name="图片 34" descr="个性化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13" y="3532"/>
              <a:ext cx="1974" cy="1974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7683500" y="1965325"/>
            <a:ext cx="4508500" cy="4267200"/>
            <a:chOff x="12100" y="3095"/>
            <a:chExt cx="7100" cy="6720"/>
          </a:xfrm>
        </p:grpSpPr>
        <p:grpSp>
          <p:nvGrpSpPr>
            <p:cNvPr id="27" name="PPT世界pptx.cn-9"/>
            <p:cNvGrpSpPr/>
            <p:nvPr>
              <p:custDataLst>
                <p:tags r:id="rId17"/>
              </p:custDataLst>
            </p:nvPr>
          </p:nvGrpSpPr>
          <p:grpSpPr>
            <a:xfrm>
              <a:off x="12100" y="3095"/>
              <a:ext cx="7100" cy="6720"/>
              <a:chOff x="7683500" y="1965548"/>
              <a:chExt cx="4508500" cy="4267200"/>
            </a:xfrm>
          </p:grpSpPr>
          <p:cxnSp>
            <p:nvCxnSpPr>
              <p:cNvPr id="9" name="PPT世界pptx.cn-9-1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7683500" y="2864073"/>
                <a:ext cx="1355725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PPT世界pptx.cn-9-2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10836275" y="2864073"/>
                <a:ext cx="1355725" cy="0"/>
              </a:xfrm>
              <a:prstGeom prst="lin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5" name="组合 24"/>
              <p:cNvGrpSpPr/>
              <p:nvPr/>
            </p:nvGrpSpPr>
            <p:grpSpPr>
              <a:xfrm>
                <a:off x="8255277" y="1965548"/>
                <a:ext cx="3497580" cy="4267200"/>
                <a:chOff x="8255277" y="1965548"/>
                <a:chExt cx="3497580" cy="4267200"/>
              </a:xfrm>
            </p:grpSpPr>
            <p:sp>
              <p:nvSpPr>
                <p:cNvPr id="16" name="PPT世界pptx.cn-9-3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9039225" y="1965548"/>
                  <a:ext cx="1797050" cy="17970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23" name="PPT世界pptx.cn-9-4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693427" y="3991198"/>
                  <a:ext cx="2576830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思源黑体 CN Bold" panose="020B0800000000000000" pitchFamily="34" charset="-122"/>
                      <a:ea typeface="思源黑体 CN Bold" panose="020B0800000000000000" pitchFamily="34" charset="-122"/>
                      <a:cs typeface="思源黑体 CN Bold" panose="020B0800000000000000" pitchFamily="34" charset="-122"/>
                    </a:rPr>
                    <a:t>详细步骤与指导</a:t>
                  </a:r>
                  <a:endPara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24" name="PPT世界pptx.cn-9-5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8255277" y="4525868"/>
                  <a:ext cx="3497580" cy="170688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r>
                    <a:rPr kumimoji="0" lang="zh-CN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Light" panose="020B0300000000000000" pitchFamily="34" charset="-122"/>
                      <a:ea typeface="思源黑体 CN Light" panose="020B0300000000000000" pitchFamily="34" charset="-122"/>
                      <a:cs typeface="+mn-cs"/>
                    </a:rPr>
                    <a:t>每道生成的菜谱提供详细的步骤分解，配有图文说明，便于用户轻松跟随。用户还可以启用语音指导模式，解放双手，体验更加高效、便捷的烹饪过程。步骤中标注了所需时间及关键操作提醒。</a:t>
                  </a: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endParaRPr>
                </a:p>
              </p:txBody>
            </p:sp>
          </p:grpSp>
        </p:grpSp>
        <p:pic>
          <p:nvPicPr>
            <p:cNvPr id="37" name="图片 36" descr="向导,指导,方向,面包屑_jurassic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4656" y="3393"/>
              <a:ext cx="2126" cy="21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2" name="PPT世界pptx.cn-7"/>
          <p:cNvGrpSpPr/>
          <p:nvPr>
            <p:custDataLst>
              <p:tags r:id="rId1"/>
            </p:custDataLst>
          </p:nvPr>
        </p:nvGrpSpPr>
        <p:grpSpPr>
          <a:xfrm>
            <a:off x="685003" y="1938423"/>
            <a:ext cx="5359212" cy="2096681"/>
            <a:chOff x="685003" y="1938423"/>
            <a:chExt cx="5359212" cy="2096681"/>
          </a:xfrm>
        </p:grpSpPr>
        <p:sp>
          <p:nvSpPr>
            <p:cNvPr id="37" name="PPT世界pptx.cn-7-1"/>
            <p:cNvSpPr/>
            <p:nvPr>
              <p:custDataLst>
                <p:tags r:id="rId2"/>
              </p:custDataLst>
            </p:nvPr>
          </p:nvSpPr>
          <p:spPr>
            <a:xfrm>
              <a:off x="908478" y="1938423"/>
              <a:ext cx="5135737" cy="2096681"/>
            </a:xfrm>
            <a:custGeom>
              <a:avLst/>
              <a:gdLst>
                <a:gd name="connsiteX0" fmla="*/ 0 w 5656699"/>
                <a:gd name="connsiteY0" fmla="*/ 0 h 2309365"/>
                <a:gd name="connsiteX1" fmla="*/ 332859 w 5656699"/>
                <a:gd name="connsiteY1" fmla="*/ 0 h 2309365"/>
                <a:gd name="connsiteX2" fmla="*/ 5323840 w 5656699"/>
                <a:gd name="connsiteY2" fmla="*/ 0 h 2309365"/>
                <a:gd name="connsiteX3" fmla="*/ 5656699 w 5656699"/>
                <a:gd name="connsiteY3" fmla="*/ 0 h 2309365"/>
                <a:gd name="connsiteX4" fmla="*/ 5656699 w 5656699"/>
                <a:gd name="connsiteY4" fmla="*/ 397570 h 2309365"/>
                <a:gd name="connsiteX5" fmla="*/ 5530804 w 5656699"/>
                <a:gd name="connsiteY5" fmla="*/ 403927 h 2309365"/>
                <a:gd name="connsiteX6" fmla="*/ 3760977 w 5656699"/>
                <a:gd name="connsiteY6" fmla="*/ 2173754 h 2309365"/>
                <a:gd name="connsiteX7" fmla="*/ 3754129 w 5656699"/>
                <a:gd name="connsiteY7" fmla="*/ 2309365 h 2309365"/>
                <a:gd name="connsiteX8" fmla="*/ 3421270 w 5656699"/>
                <a:gd name="connsiteY8" fmla="*/ 2309365 h 2309365"/>
                <a:gd name="connsiteX9" fmla="*/ 332859 w 5656699"/>
                <a:gd name="connsiteY9" fmla="*/ 2309365 h 2309365"/>
                <a:gd name="connsiteX10" fmla="*/ 0 w 5656699"/>
                <a:gd name="connsiteY10" fmla="*/ 2309365 h 230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56699" h="2309365">
                  <a:moveTo>
                    <a:pt x="0" y="0"/>
                  </a:moveTo>
                  <a:lnTo>
                    <a:pt x="332859" y="0"/>
                  </a:lnTo>
                  <a:lnTo>
                    <a:pt x="5323840" y="0"/>
                  </a:lnTo>
                  <a:lnTo>
                    <a:pt x="5656699" y="0"/>
                  </a:lnTo>
                  <a:lnTo>
                    <a:pt x="5656699" y="397570"/>
                  </a:lnTo>
                  <a:lnTo>
                    <a:pt x="5530804" y="403927"/>
                  </a:lnTo>
                  <a:cubicBezTo>
                    <a:pt x="4597625" y="498697"/>
                    <a:pt x="3855747" y="1240575"/>
                    <a:pt x="3760977" y="2173754"/>
                  </a:cubicBezTo>
                  <a:lnTo>
                    <a:pt x="3754129" y="2309365"/>
                  </a:lnTo>
                  <a:lnTo>
                    <a:pt x="3421270" y="2309365"/>
                  </a:lnTo>
                  <a:lnTo>
                    <a:pt x="332859" y="2309365"/>
                  </a:lnTo>
                  <a:lnTo>
                    <a:pt x="0" y="2309365"/>
                  </a:ln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41" name="PPT世界pptx.cn-7-2"/>
            <p:cNvSpPr txBox="1"/>
            <p:nvPr>
              <p:custDataLst>
                <p:tags r:id="rId3"/>
              </p:custDataLst>
            </p:nvPr>
          </p:nvSpPr>
          <p:spPr>
            <a:xfrm>
              <a:off x="1386957" y="2806808"/>
              <a:ext cx="2638801" cy="9690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 kern="600" spc="50">
                  <a:solidFill>
                    <a:schemeClr val="bg1">
                      <a:lumMod val="95000"/>
                    </a:schemeClr>
                  </a:solidFill>
                  <a:latin typeface="OPPOSans R" panose="00020600040101010101" pitchFamily="18" charset="-122"/>
                  <a:ea typeface="OPPOSans R" panose="00020600040101010101" pitchFamily="18" charset="-122"/>
                  <a:cs typeface="OPPOSans R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6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用户可以轻松将喜欢的菜谱收藏至“我的收藏”模块，以便日后快速访问和使用。</a:t>
              </a:r>
              <a:endParaRPr kumimoji="0" lang="zh-CN" altLang="en-US" b="0" i="0" u="none" strike="noStrike" kern="6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42" name="PPT世界pptx.cn-7-3"/>
            <p:cNvSpPr/>
            <p:nvPr>
              <p:custDataLst>
                <p:tags r:id="rId4"/>
              </p:custDataLst>
            </p:nvPr>
          </p:nvSpPr>
          <p:spPr>
            <a:xfrm>
              <a:off x="947735" y="2236089"/>
              <a:ext cx="2681290" cy="44508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43" name="PPT世界pptx.cn-7-4"/>
            <p:cNvSpPr/>
            <p:nvPr>
              <p:custDataLst>
                <p:tags r:id="rId5"/>
              </p:custDataLst>
            </p:nvPr>
          </p:nvSpPr>
          <p:spPr>
            <a:xfrm>
              <a:off x="685003" y="2168696"/>
              <a:ext cx="570213" cy="570213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44" name="PPT世界pptx.cn-7-5"/>
            <p:cNvSpPr/>
            <p:nvPr>
              <p:custDataLst>
                <p:tags r:id="rId6"/>
              </p:custDataLst>
            </p:nvPr>
          </p:nvSpPr>
          <p:spPr>
            <a:xfrm rot="5400000">
              <a:off x="843449" y="2345542"/>
              <a:ext cx="332776" cy="2112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45" name="PPT世界pptx.cn-7-6"/>
            <p:cNvSpPr txBox="1"/>
            <p:nvPr>
              <p:custDataLst>
                <p:tags r:id="rId7"/>
              </p:custDataLst>
            </p:nvPr>
          </p:nvSpPr>
          <p:spPr>
            <a:xfrm flipH="1">
              <a:off x="1374176" y="2267457"/>
              <a:ext cx="1687075" cy="3689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zh-CN"/>
              </a:defPPr>
              <a:lvl1pPr algn="ctr" defTabSz="731520">
                <a:defRPr sz="1600" b="1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0" scaled="0"/>
                  </a:gradFill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defRPr>
              </a:lvl1pPr>
            </a:lstStyle>
            <a:p>
              <a:pPr marL="0" marR="0" lvl="0" indent="0" algn="l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菜谱收藏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13" name="PPT世界pptx.cn-8"/>
          <p:cNvGrpSpPr/>
          <p:nvPr>
            <p:custDataLst>
              <p:tags r:id="rId8"/>
            </p:custDataLst>
          </p:nvPr>
        </p:nvGrpSpPr>
        <p:grpSpPr>
          <a:xfrm>
            <a:off x="685003" y="4158599"/>
            <a:ext cx="5359212" cy="2096682"/>
            <a:chOff x="685003" y="4158599"/>
            <a:chExt cx="5359212" cy="2096682"/>
          </a:xfrm>
        </p:grpSpPr>
        <p:sp>
          <p:nvSpPr>
            <p:cNvPr id="38" name="PPT世界pptx.cn-8-1"/>
            <p:cNvSpPr/>
            <p:nvPr>
              <p:custDataLst>
                <p:tags r:id="rId9"/>
              </p:custDataLst>
            </p:nvPr>
          </p:nvSpPr>
          <p:spPr>
            <a:xfrm>
              <a:off x="908478" y="4158599"/>
              <a:ext cx="5135737" cy="2096682"/>
            </a:xfrm>
            <a:custGeom>
              <a:avLst/>
              <a:gdLst>
                <a:gd name="connsiteX0" fmla="*/ 0 w 5656699"/>
                <a:gd name="connsiteY0" fmla="*/ 0 h 2309366"/>
                <a:gd name="connsiteX1" fmla="*/ 332859 w 5656699"/>
                <a:gd name="connsiteY1" fmla="*/ 0 h 2309366"/>
                <a:gd name="connsiteX2" fmla="*/ 3421361 w 5656699"/>
                <a:gd name="connsiteY2" fmla="*/ 0 h 2309366"/>
                <a:gd name="connsiteX3" fmla="*/ 3754220 w 5656699"/>
                <a:gd name="connsiteY3" fmla="*/ 0 h 2309366"/>
                <a:gd name="connsiteX4" fmla="*/ 3760977 w 5656699"/>
                <a:gd name="connsiteY4" fmla="*/ 133823 h 2309366"/>
                <a:gd name="connsiteX5" fmla="*/ 5530804 w 5656699"/>
                <a:gd name="connsiteY5" fmla="*/ 1903650 h 2309366"/>
                <a:gd name="connsiteX6" fmla="*/ 5656699 w 5656699"/>
                <a:gd name="connsiteY6" fmla="*/ 1910007 h 2309366"/>
                <a:gd name="connsiteX7" fmla="*/ 5656699 w 5656699"/>
                <a:gd name="connsiteY7" fmla="*/ 2309366 h 2309366"/>
                <a:gd name="connsiteX8" fmla="*/ 5323840 w 5656699"/>
                <a:gd name="connsiteY8" fmla="*/ 2309366 h 2309366"/>
                <a:gd name="connsiteX9" fmla="*/ 332859 w 5656699"/>
                <a:gd name="connsiteY9" fmla="*/ 2309366 h 2309366"/>
                <a:gd name="connsiteX10" fmla="*/ 0 w 5656699"/>
                <a:gd name="connsiteY10" fmla="*/ 2309366 h 230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56699" h="2309366">
                  <a:moveTo>
                    <a:pt x="0" y="0"/>
                  </a:moveTo>
                  <a:lnTo>
                    <a:pt x="332859" y="0"/>
                  </a:lnTo>
                  <a:lnTo>
                    <a:pt x="3421361" y="0"/>
                  </a:lnTo>
                  <a:lnTo>
                    <a:pt x="3754220" y="0"/>
                  </a:lnTo>
                  <a:lnTo>
                    <a:pt x="3760977" y="133823"/>
                  </a:lnTo>
                  <a:cubicBezTo>
                    <a:pt x="3855747" y="1067003"/>
                    <a:pt x="4597625" y="1808881"/>
                    <a:pt x="5530804" y="1903650"/>
                  </a:cubicBezTo>
                  <a:lnTo>
                    <a:pt x="5656699" y="1910007"/>
                  </a:lnTo>
                  <a:lnTo>
                    <a:pt x="5656699" y="2309366"/>
                  </a:lnTo>
                  <a:lnTo>
                    <a:pt x="5323840" y="2309366"/>
                  </a:lnTo>
                  <a:lnTo>
                    <a:pt x="332859" y="2309366"/>
                  </a:lnTo>
                  <a:lnTo>
                    <a:pt x="0" y="2309366"/>
                  </a:lnTo>
                  <a:close/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85003" y="4450699"/>
              <a:ext cx="3340755" cy="1607122"/>
              <a:chOff x="685003" y="4450699"/>
              <a:chExt cx="3340755" cy="1607122"/>
            </a:xfrm>
          </p:grpSpPr>
          <p:sp>
            <p:nvSpPr>
              <p:cNvPr id="46" name="PPT世界pptx.cn-8-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386957" y="5088811"/>
                <a:ext cx="2638801" cy="9690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400" kern="600" spc="50">
                    <a:solidFill>
                      <a:schemeClr val="bg1">
                        <a:lumMod val="9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6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rPr>
                  <a:t>用户的收藏和分享记录会被系统自动保存至个人中心，方便用户追踪和管理过往的菜谱操作历史。</a:t>
                </a:r>
                <a:endParaRPr kumimoji="0" lang="zh-CN" altLang="en-US" b="0" i="0" u="none" strike="noStrike" kern="6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endParaRPr>
              </a:p>
            </p:txBody>
          </p:sp>
          <p:sp>
            <p:nvSpPr>
              <p:cNvPr id="47" name="PPT世界pptx.cn-8-3"/>
              <p:cNvSpPr/>
              <p:nvPr>
                <p:custDataLst>
                  <p:tags r:id="rId11"/>
                </p:custDataLst>
              </p:nvPr>
            </p:nvSpPr>
            <p:spPr>
              <a:xfrm>
                <a:off x="947735" y="4518092"/>
                <a:ext cx="2681290" cy="44508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48" name="PPT世界pptx.cn-8-4"/>
              <p:cNvSpPr/>
              <p:nvPr>
                <p:custDataLst>
                  <p:tags r:id="rId12"/>
                </p:custDataLst>
              </p:nvPr>
            </p:nvSpPr>
            <p:spPr>
              <a:xfrm>
                <a:off x="685003" y="4450699"/>
                <a:ext cx="570213" cy="570213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49" name="PPT世界pptx.cn-8-5"/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843449" y="4627545"/>
                <a:ext cx="332776" cy="21127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50" name="PPT世界pptx.cn-8-6"/>
              <p:cNvSpPr txBox="1"/>
              <p:nvPr>
                <p:custDataLst>
                  <p:tags r:id="rId14"/>
                </p:custDataLst>
              </p:nvPr>
            </p:nvSpPr>
            <p:spPr>
              <a:xfrm flipH="1">
                <a:off x="1373978" y="4549759"/>
                <a:ext cx="2030730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algn="ctr" defTabSz="731520">
                  <a:defRPr sz="1600" b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0" scaled="0"/>
                    </a:gradFill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历史记录管理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15" name="PPT世界pptx.cn-9"/>
          <p:cNvGrpSpPr/>
          <p:nvPr>
            <p:custDataLst>
              <p:tags r:id="rId15"/>
            </p:custDataLst>
          </p:nvPr>
        </p:nvGrpSpPr>
        <p:grpSpPr>
          <a:xfrm>
            <a:off x="6178797" y="1938423"/>
            <a:ext cx="5412139" cy="2160673"/>
            <a:chOff x="6178797" y="1938423"/>
            <a:chExt cx="5412139" cy="2160673"/>
          </a:xfrm>
        </p:grpSpPr>
        <p:sp>
          <p:nvSpPr>
            <p:cNvPr id="39" name="PPT世界pptx.cn-9-1"/>
            <p:cNvSpPr/>
            <p:nvPr>
              <p:custDataLst>
                <p:tags r:id="rId16"/>
              </p:custDataLst>
            </p:nvPr>
          </p:nvSpPr>
          <p:spPr>
            <a:xfrm>
              <a:off x="6178797" y="1938423"/>
              <a:ext cx="5194317" cy="2096681"/>
            </a:xfrm>
            <a:custGeom>
              <a:avLst/>
              <a:gdLst>
                <a:gd name="connsiteX0" fmla="*/ 0 w 5721221"/>
                <a:gd name="connsiteY0" fmla="*/ 0 h 2309365"/>
                <a:gd name="connsiteX1" fmla="*/ 397381 w 5721221"/>
                <a:gd name="connsiteY1" fmla="*/ 0 h 2309365"/>
                <a:gd name="connsiteX2" fmla="*/ 5323840 w 5721221"/>
                <a:gd name="connsiteY2" fmla="*/ 0 h 2309365"/>
                <a:gd name="connsiteX3" fmla="*/ 5721221 w 5721221"/>
                <a:gd name="connsiteY3" fmla="*/ 0 h 2309365"/>
                <a:gd name="connsiteX4" fmla="*/ 5721221 w 5721221"/>
                <a:gd name="connsiteY4" fmla="*/ 2309365 h 2309365"/>
                <a:gd name="connsiteX5" fmla="*/ 5323840 w 5721221"/>
                <a:gd name="connsiteY5" fmla="*/ 2309365 h 2309365"/>
                <a:gd name="connsiteX6" fmla="*/ 2305386 w 5721221"/>
                <a:gd name="connsiteY6" fmla="*/ 2309365 h 2309365"/>
                <a:gd name="connsiteX7" fmla="*/ 1908005 w 5721221"/>
                <a:gd name="connsiteY7" fmla="*/ 2309365 h 2309365"/>
                <a:gd name="connsiteX8" fmla="*/ 1901157 w 5721221"/>
                <a:gd name="connsiteY8" fmla="*/ 2173754 h 2309365"/>
                <a:gd name="connsiteX9" fmla="*/ 131330 w 5721221"/>
                <a:gd name="connsiteY9" fmla="*/ 403927 h 2309365"/>
                <a:gd name="connsiteX10" fmla="*/ 0 w 5721221"/>
                <a:gd name="connsiteY10" fmla="*/ 397295 h 230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21221" h="2309365">
                  <a:moveTo>
                    <a:pt x="0" y="0"/>
                  </a:moveTo>
                  <a:lnTo>
                    <a:pt x="397381" y="0"/>
                  </a:lnTo>
                  <a:lnTo>
                    <a:pt x="5323840" y="0"/>
                  </a:lnTo>
                  <a:lnTo>
                    <a:pt x="5721221" y="0"/>
                  </a:lnTo>
                  <a:lnTo>
                    <a:pt x="5721221" y="2309365"/>
                  </a:lnTo>
                  <a:lnTo>
                    <a:pt x="5323840" y="2309365"/>
                  </a:lnTo>
                  <a:lnTo>
                    <a:pt x="2305386" y="2309365"/>
                  </a:lnTo>
                  <a:lnTo>
                    <a:pt x="1908005" y="2309365"/>
                  </a:lnTo>
                  <a:lnTo>
                    <a:pt x="1901157" y="2173754"/>
                  </a:lnTo>
                  <a:cubicBezTo>
                    <a:pt x="1806388" y="1240575"/>
                    <a:pt x="1064510" y="498697"/>
                    <a:pt x="131330" y="403927"/>
                  </a:cubicBezTo>
                  <a:lnTo>
                    <a:pt x="0" y="397295"/>
                  </a:lnTo>
                  <a:close/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318433" y="2168696"/>
              <a:ext cx="3272503" cy="1930400"/>
              <a:chOff x="8318433" y="2168696"/>
              <a:chExt cx="3272503" cy="1930400"/>
            </a:xfrm>
          </p:grpSpPr>
          <p:sp>
            <p:nvSpPr>
              <p:cNvPr id="51" name="PPT世界pptx.cn-9-2"/>
              <p:cNvSpPr txBox="1"/>
              <p:nvPr>
                <p:custDataLst>
                  <p:tags r:id="rId17"/>
                </p:custDataLst>
              </p:nvPr>
            </p:nvSpPr>
            <p:spPr>
              <a:xfrm flipH="1">
                <a:off x="8318433" y="2806871"/>
                <a:ext cx="2788920" cy="1292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400" kern="600" spc="50">
                    <a:solidFill>
                      <a:schemeClr val="bg1">
                        <a:lumMod val="9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6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rPr>
                  <a:t>系统支持用户将菜谱一键分享至</a:t>
                </a:r>
                <a:r>
                  <a:rPr kumimoji="0" lang="zh-CN" altLang="en-US" b="0" i="0" u="none" strike="noStrike" kern="6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rPr>
                  <a:t>动态，分享的内容包括菜谱简介、图片和用户的推荐语，为好友提供直观的美食体验，促进社交互动。</a:t>
                </a:r>
                <a:endParaRPr kumimoji="0" lang="zh-CN" altLang="en-US" b="0" i="0" u="none" strike="noStrike" kern="6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endParaRPr>
              </a:p>
            </p:txBody>
          </p:sp>
          <p:sp>
            <p:nvSpPr>
              <p:cNvPr id="52" name="PPT世界pptx.cn-9-3"/>
              <p:cNvSpPr/>
              <p:nvPr>
                <p:custDataLst>
                  <p:tags r:id="rId18"/>
                </p:custDataLst>
              </p:nvPr>
            </p:nvSpPr>
            <p:spPr>
              <a:xfrm flipH="1">
                <a:off x="8646914" y="2236089"/>
                <a:ext cx="2681290" cy="44508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53" name="PPT世界pptx.cn-9-4"/>
              <p:cNvSpPr/>
              <p:nvPr>
                <p:custDataLst>
                  <p:tags r:id="rId19"/>
                </p:custDataLst>
              </p:nvPr>
            </p:nvSpPr>
            <p:spPr>
              <a:xfrm flipH="1">
                <a:off x="11020723" y="2168696"/>
                <a:ext cx="570213" cy="570213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54" name="PPT世界pptx.cn-9-5"/>
              <p:cNvSpPr/>
              <p:nvPr>
                <p:custDataLst>
                  <p:tags r:id="rId20"/>
                </p:custDataLst>
              </p:nvPr>
            </p:nvSpPr>
            <p:spPr>
              <a:xfrm rot="16200000" flipH="1">
                <a:off x="11099714" y="2345542"/>
                <a:ext cx="332776" cy="21127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55" name="PPT世界pptx.cn-9-6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8646093" y="2277281"/>
                <a:ext cx="2235835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algn="ctr" defTabSz="731520">
                  <a:defRPr sz="1600" b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0" scaled="0"/>
                    </a:gradFill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 marL="0" marR="0" lvl="0" indent="0" algn="r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分享至</a:t>
                </a:r>
                <a:r>
                  <a:rPr kumimoji="0" 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动态</a:t>
                </a:r>
                <a:endParaRPr kumimoji="0" 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14" name="PPT世界pptx.cn-10"/>
          <p:cNvGrpSpPr/>
          <p:nvPr>
            <p:custDataLst>
              <p:tags r:id="rId22"/>
            </p:custDataLst>
          </p:nvPr>
        </p:nvGrpSpPr>
        <p:grpSpPr>
          <a:xfrm>
            <a:off x="6178797" y="4158599"/>
            <a:ext cx="5412139" cy="2096682"/>
            <a:chOff x="6178797" y="4158599"/>
            <a:chExt cx="5412139" cy="2096682"/>
          </a:xfrm>
        </p:grpSpPr>
        <p:sp>
          <p:nvSpPr>
            <p:cNvPr id="40" name="PPT世界pptx.cn-10-1"/>
            <p:cNvSpPr/>
            <p:nvPr>
              <p:custDataLst>
                <p:tags r:id="rId23"/>
              </p:custDataLst>
            </p:nvPr>
          </p:nvSpPr>
          <p:spPr>
            <a:xfrm>
              <a:off x="6178797" y="4158599"/>
              <a:ext cx="5194317" cy="2096682"/>
            </a:xfrm>
            <a:custGeom>
              <a:avLst/>
              <a:gdLst>
                <a:gd name="connsiteX0" fmla="*/ 1907915 w 5721221"/>
                <a:gd name="connsiteY0" fmla="*/ 0 h 2309366"/>
                <a:gd name="connsiteX1" fmla="*/ 2305296 w 5721221"/>
                <a:gd name="connsiteY1" fmla="*/ 0 h 2309366"/>
                <a:gd name="connsiteX2" fmla="*/ 5323840 w 5721221"/>
                <a:gd name="connsiteY2" fmla="*/ 0 h 2309366"/>
                <a:gd name="connsiteX3" fmla="*/ 5721221 w 5721221"/>
                <a:gd name="connsiteY3" fmla="*/ 0 h 2309366"/>
                <a:gd name="connsiteX4" fmla="*/ 5721221 w 5721221"/>
                <a:gd name="connsiteY4" fmla="*/ 2309366 h 2309366"/>
                <a:gd name="connsiteX5" fmla="*/ 5323840 w 5721221"/>
                <a:gd name="connsiteY5" fmla="*/ 2309366 h 2309366"/>
                <a:gd name="connsiteX6" fmla="*/ 397381 w 5721221"/>
                <a:gd name="connsiteY6" fmla="*/ 2309366 h 2309366"/>
                <a:gd name="connsiteX7" fmla="*/ 0 w 5721221"/>
                <a:gd name="connsiteY7" fmla="*/ 2309366 h 2309366"/>
                <a:gd name="connsiteX8" fmla="*/ 0 w 5721221"/>
                <a:gd name="connsiteY8" fmla="*/ 1910282 h 2309366"/>
                <a:gd name="connsiteX9" fmla="*/ 131330 w 5721221"/>
                <a:gd name="connsiteY9" fmla="*/ 1903650 h 2309366"/>
                <a:gd name="connsiteX10" fmla="*/ 1901157 w 5721221"/>
                <a:gd name="connsiteY10" fmla="*/ 133823 h 230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21221" h="2309366">
                  <a:moveTo>
                    <a:pt x="1907915" y="0"/>
                  </a:moveTo>
                  <a:lnTo>
                    <a:pt x="2305296" y="0"/>
                  </a:lnTo>
                  <a:lnTo>
                    <a:pt x="5323840" y="0"/>
                  </a:lnTo>
                  <a:lnTo>
                    <a:pt x="5721221" y="0"/>
                  </a:lnTo>
                  <a:lnTo>
                    <a:pt x="5721221" y="2309366"/>
                  </a:lnTo>
                  <a:lnTo>
                    <a:pt x="5323840" y="2309366"/>
                  </a:lnTo>
                  <a:lnTo>
                    <a:pt x="397381" y="2309366"/>
                  </a:lnTo>
                  <a:lnTo>
                    <a:pt x="0" y="2309366"/>
                  </a:lnTo>
                  <a:lnTo>
                    <a:pt x="0" y="1910282"/>
                  </a:lnTo>
                  <a:lnTo>
                    <a:pt x="131330" y="1903650"/>
                  </a:lnTo>
                  <a:cubicBezTo>
                    <a:pt x="1064510" y="1808881"/>
                    <a:pt x="1806388" y="1067003"/>
                    <a:pt x="1901157" y="133823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433878" y="4450699"/>
              <a:ext cx="4157058" cy="1607185"/>
              <a:chOff x="7433878" y="4450699"/>
              <a:chExt cx="4157058" cy="1607185"/>
            </a:xfrm>
          </p:grpSpPr>
          <p:sp>
            <p:nvSpPr>
              <p:cNvPr id="56" name="PPT世界pptx.cn-10-2"/>
              <p:cNvSpPr txBox="1"/>
              <p:nvPr>
                <p:custDataLst>
                  <p:tags r:id="rId24"/>
                </p:custDataLst>
              </p:nvPr>
            </p:nvSpPr>
            <p:spPr>
              <a:xfrm flipH="1">
                <a:off x="7433878" y="5088874"/>
                <a:ext cx="3673475" cy="9690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400" kern="600" spc="50">
                    <a:solidFill>
                      <a:schemeClr val="bg1">
                        <a:lumMod val="95000"/>
                      </a:schemeClr>
                    </a:solidFill>
                    <a:latin typeface="OPPOSans R" panose="00020600040101010101" pitchFamily="18" charset="-122"/>
                    <a:ea typeface="OPPOSans R" panose="00020600040101010101" pitchFamily="18" charset="-122"/>
                    <a:cs typeface="OPPOSans R" panose="00020600040101010101" pitchFamily="18" charset="-122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0" i="0" u="none" strike="noStrike" kern="6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思源黑体 CN Light" panose="020B0300000000000000" pitchFamily="34" charset="-122"/>
                  </a:rPr>
                  <a:t>用户在分享后可以收到好友的反馈和评分，并能在收藏夹内查看收藏菜谱的社区评分和评论，帮助用户优化使用体验并与其他用户互动。</a:t>
                </a:r>
                <a:endParaRPr kumimoji="0" lang="zh-CN" altLang="en-US" b="0" i="0" u="none" strike="noStrike" kern="6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endParaRPr>
              </a:p>
            </p:txBody>
          </p:sp>
          <p:sp>
            <p:nvSpPr>
              <p:cNvPr id="57" name="PPT世界pptx.cn-10-3"/>
              <p:cNvSpPr/>
              <p:nvPr>
                <p:custDataLst>
                  <p:tags r:id="rId25"/>
                </p:custDataLst>
              </p:nvPr>
            </p:nvSpPr>
            <p:spPr>
              <a:xfrm flipH="1">
                <a:off x="8646914" y="4518092"/>
                <a:ext cx="2681290" cy="44508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58" name="PPT世界pptx.cn-10-4"/>
              <p:cNvSpPr/>
              <p:nvPr>
                <p:custDataLst>
                  <p:tags r:id="rId26"/>
                </p:custDataLst>
              </p:nvPr>
            </p:nvSpPr>
            <p:spPr>
              <a:xfrm flipH="1">
                <a:off x="11020723" y="4450699"/>
                <a:ext cx="570213" cy="570213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59" name="PPT世界pptx.cn-10-5"/>
              <p:cNvSpPr/>
              <p:nvPr>
                <p:custDataLst>
                  <p:tags r:id="rId27"/>
                </p:custDataLst>
              </p:nvPr>
            </p:nvSpPr>
            <p:spPr>
              <a:xfrm rot="16200000" flipH="1">
                <a:off x="11099714" y="4627545"/>
                <a:ext cx="332776" cy="21127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60" name="PPT世界pptx.cn-10-6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8642918" y="4551664"/>
                <a:ext cx="2239010" cy="368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zh-CN"/>
                </a:defPPr>
                <a:lvl1pPr algn="ctr" defTabSz="731520">
                  <a:defRPr sz="1600" b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0" scaled="0"/>
                    </a:gradFill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</a:lstStyle>
              <a:p>
                <a:pPr marL="0" marR="0" lvl="0" indent="0" algn="r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动态反馈与评分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>
            <p:custDataLst>
              <p:tags r:id="rId29"/>
            </p:custDataLst>
          </p:nvPr>
        </p:nvGrpSpPr>
        <p:grpSpPr>
          <a:xfrm>
            <a:off x="3689985" y="1689100"/>
            <a:ext cx="4762500" cy="4762500"/>
            <a:chOff x="5811" y="2660"/>
            <a:chExt cx="7500" cy="7500"/>
          </a:xfrm>
        </p:grpSpPr>
        <p:sp>
          <p:nvSpPr>
            <p:cNvPr id="4" name="PPT世界pptx.cn-11-1"/>
            <p:cNvSpPr/>
            <p:nvPr>
              <p:custDataLst>
                <p:tags r:id="rId30"/>
              </p:custDataLst>
            </p:nvPr>
          </p:nvSpPr>
          <p:spPr>
            <a:xfrm>
              <a:off x="6793" y="3617"/>
              <a:ext cx="5667" cy="566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pic>
          <p:nvPicPr>
            <p:cNvPr id="2" name="图片 1" descr="logo-removebg-preview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5811" y="2660"/>
              <a:ext cx="7500" cy="7500"/>
            </a:xfrm>
            <a:prstGeom prst="rect">
              <a:avLst/>
            </a:prstGeom>
          </p:spPr>
        </p:pic>
      </p:grpSp>
      <p:sp>
        <p:nvSpPr>
          <p:cNvPr id="30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2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3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4" name="PPT世界pptx.cn-5"/>
          <p:cNvSpPr txBox="1"/>
          <p:nvPr/>
        </p:nvSpPr>
        <p:spPr>
          <a:xfrm>
            <a:off x="149443" y="118272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7" name="PPT世界pptx.cn-9"/>
          <p:cNvGrpSpPr/>
          <p:nvPr/>
        </p:nvGrpSpPr>
        <p:grpSpPr>
          <a:xfrm>
            <a:off x="3709944" y="643710"/>
            <a:ext cx="4772386" cy="581948"/>
            <a:chOff x="3709944" y="5412730"/>
            <a:chExt cx="4772386" cy="581948"/>
          </a:xfrm>
        </p:grpSpPr>
        <p:sp>
          <p:nvSpPr>
            <p:cNvPr id="18" name="PPT世界pptx.cn-9-1"/>
            <p:cNvSpPr txBox="1"/>
            <p:nvPr/>
          </p:nvSpPr>
          <p:spPr>
            <a:xfrm>
              <a:off x="3709944" y="5502553"/>
              <a:ext cx="4772386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收藏与分享功能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cxnSp>
          <p:nvCxnSpPr>
            <p:cNvPr id="19" name="PPT世界pptx.cn-9-2"/>
            <p:cNvCxnSpPr/>
            <p:nvPr/>
          </p:nvCxnSpPr>
          <p:spPr>
            <a:xfrm flipH="1">
              <a:off x="4852198" y="5412730"/>
              <a:ext cx="240886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7" name="PPT世界pptx.cn-7"/>
          <p:cNvGrpSpPr/>
          <p:nvPr/>
        </p:nvGrpSpPr>
        <p:grpSpPr>
          <a:xfrm>
            <a:off x="6123442" y="1713880"/>
            <a:ext cx="5413963" cy="1545231"/>
            <a:chOff x="6123442" y="1847230"/>
            <a:chExt cx="5413963" cy="1545231"/>
          </a:xfrm>
        </p:grpSpPr>
        <p:sp>
          <p:nvSpPr>
            <p:cNvPr id="8" name="PPT世界pptx.cn-7-1"/>
            <p:cNvSpPr txBox="1"/>
            <p:nvPr/>
          </p:nvSpPr>
          <p:spPr>
            <a:xfrm>
              <a:off x="6123442" y="1847230"/>
              <a:ext cx="262667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01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丨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推荐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9" name="PPT世界pptx.cn-7-2"/>
            <p:cNvSpPr/>
            <p:nvPr/>
          </p:nvSpPr>
          <p:spPr>
            <a:xfrm>
              <a:off x="6134808" y="2332011"/>
              <a:ext cx="5402597" cy="1060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6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系统根据用户的收藏、浏览历史和饮食偏好，智能生成个性化的菜谱推荐。推荐内容实时更新，确保用户可以发现符合自己口味和健康需求的新菜谱，为用户提供更贴心的个性化体验。</a:t>
              </a:r>
              <a:endParaRPr kumimoji="0" lang="zh-CN" altLang="en-US" sz="1400" b="0" i="0" u="none" strike="noStrike" kern="6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18" name="PPT世界pptx.cn-8"/>
          <p:cNvGrpSpPr/>
          <p:nvPr/>
        </p:nvGrpSpPr>
        <p:grpSpPr>
          <a:xfrm>
            <a:off x="6123442" y="3326654"/>
            <a:ext cx="5413963" cy="1565338"/>
            <a:chOff x="6123442" y="3219608"/>
            <a:chExt cx="5413963" cy="1565338"/>
          </a:xfrm>
        </p:grpSpPr>
        <p:sp>
          <p:nvSpPr>
            <p:cNvPr id="11" name="PPT世界pptx.cn-8-1"/>
            <p:cNvSpPr txBox="1"/>
            <p:nvPr/>
          </p:nvSpPr>
          <p:spPr>
            <a:xfrm>
              <a:off x="6123442" y="3219608"/>
              <a:ext cx="262667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02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丨</a:t>
              </a:r>
              <a:r>
                <a:rPr kumimoji="0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历史记录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3" name="PPT世界pptx.cn-8-2"/>
            <p:cNvSpPr/>
            <p:nvPr/>
          </p:nvSpPr>
          <p:spPr>
            <a:xfrm>
              <a:off x="6134808" y="3724496"/>
              <a:ext cx="5402597" cy="1060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6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用户的操作记录，包括查看、收藏和分享的菜谱都会被保存到个人中心，方便用户日后快速找到感兴趣的内容。同时，用户可以通过历史记录复习过去的选择，更有效地管理自己的使用习惯。</a:t>
              </a:r>
              <a:endParaRPr kumimoji="0" lang="zh-CN" altLang="en-US" sz="1400" b="0" i="0" u="none" strike="noStrike" kern="6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19" name="PPT世界pptx.cn-9"/>
          <p:cNvGrpSpPr/>
          <p:nvPr/>
        </p:nvGrpSpPr>
        <p:grpSpPr>
          <a:xfrm>
            <a:off x="6123442" y="4959534"/>
            <a:ext cx="5413963" cy="1557166"/>
            <a:chOff x="6123442" y="4769034"/>
            <a:chExt cx="5413963" cy="1557166"/>
          </a:xfrm>
        </p:grpSpPr>
        <p:sp>
          <p:nvSpPr>
            <p:cNvPr id="12" name="PPT世界pptx.cn-9-1"/>
            <p:cNvSpPr txBox="1"/>
            <p:nvPr/>
          </p:nvSpPr>
          <p:spPr>
            <a:xfrm>
              <a:off x="6123442" y="4769034"/>
              <a:ext cx="322897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03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丨健康管理建议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4" name="PPT世界pptx.cn-9-2"/>
            <p:cNvSpPr/>
            <p:nvPr/>
          </p:nvSpPr>
          <p:spPr>
            <a:xfrm>
              <a:off x="6134808" y="5265750"/>
              <a:ext cx="5402597" cy="1060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6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系统基于用户的历史饮食偏好，提供健康管理建议，包括热量控制和营养搭配建议，帮助用户实现更健康的饮食目标。此功能为用户提供了长期、个性化的饮食方案，助力健康生活。</a:t>
              </a:r>
              <a:endParaRPr kumimoji="0" lang="zh-CN" altLang="en-US" sz="1400" b="0" i="0" u="none" strike="noStrike" kern="6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25" name="PPT世界pptx.cn-10"/>
          <p:cNvGrpSpPr/>
          <p:nvPr/>
        </p:nvGrpSpPr>
        <p:grpSpPr>
          <a:xfrm>
            <a:off x="1031190" y="2009441"/>
            <a:ext cx="4345765" cy="4122602"/>
            <a:chOff x="1031190" y="2009441"/>
            <a:chExt cx="4345765" cy="4122602"/>
          </a:xfrm>
        </p:grpSpPr>
        <p:grpSp>
          <p:nvGrpSpPr>
            <p:cNvPr id="21" name="组合 20"/>
            <p:cNvGrpSpPr/>
            <p:nvPr/>
          </p:nvGrpSpPr>
          <p:grpSpPr>
            <a:xfrm>
              <a:off x="1031190" y="2009441"/>
              <a:ext cx="4345765" cy="4122602"/>
              <a:chOff x="1031190" y="2009441"/>
              <a:chExt cx="4345765" cy="4122602"/>
            </a:xfrm>
          </p:grpSpPr>
          <p:sp>
            <p:nvSpPr>
              <p:cNvPr id="2" name="PPT世界pptx.cn-10-1"/>
              <p:cNvSpPr/>
              <p:nvPr/>
            </p:nvSpPr>
            <p:spPr>
              <a:xfrm>
                <a:off x="1411557" y="2009441"/>
                <a:ext cx="3585029" cy="3585029"/>
              </a:xfrm>
              <a:prstGeom prst="arc">
                <a:avLst>
                  <a:gd name="adj1" fmla="val 14880799"/>
                  <a:gd name="adj2" fmla="val 17706549"/>
                </a:avLst>
              </a:prstGeom>
              <a:noFill/>
              <a:ln w="1270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lgDash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3" name="PPT世界pptx.cn-10-2"/>
              <p:cNvSpPr/>
              <p:nvPr/>
            </p:nvSpPr>
            <p:spPr>
              <a:xfrm>
                <a:off x="1031190" y="2108840"/>
                <a:ext cx="1938127" cy="1938127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41300" dist="889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rPr>
                  <a:t>1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rPr>
                  <a:t>推荐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4" name="PPT世界pptx.cn-10-3"/>
              <p:cNvSpPr/>
              <p:nvPr/>
            </p:nvSpPr>
            <p:spPr>
              <a:xfrm>
                <a:off x="3438828" y="2108840"/>
                <a:ext cx="1938127" cy="1938127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41300" dist="889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rPr>
                  <a:t>2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rPr>
                  <a:t>      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rPr>
                  <a:t>历史记录</a:t>
                </a:r>
                <a:endPara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5" name="PPT世界pptx.cn-10-4"/>
              <p:cNvSpPr/>
              <p:nvPr/>
            </p:nvSpPr>
            <p:spPr>
              <a:xfrm>
                <a:off x="2235009" y="4193916"/>
                <a:ext cx="1938127" cy="1938127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41300" dist="889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rPr>
                  <a:t>3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rPr>
                  <a:t>健康管理建议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6" name="PPT世界pptx.cn-10-5"/>
              <p:cNvSpPr/>
              <p:nvPr/>
            </p:nvSpPr>
            <p:spPr>
              <a:xfrm>
                <a:off x="2235008" y="2803864"/>
                <a:ext cx="1938127" cy="1938127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41300" dist="889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rPr>
                  <a:t>中华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</a:rPr>
                  <a:t>小当家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endParaRPr>
              </a:p>
            </p:txBody>
          </p:sp>
        </p:grpSp>
        <p:sp>
          <p:nvSpPr>
            <p:cNvPr id="15" name="PPT世界pptx.cn-10-6"/>
            <p:cNvSpPr/>
            <p:nvPr/>
          </p:nvSpPr>
          <p:spPr>
            <a:xfrm rot="7127606">
              <a:off x="1533583" y="2062280"/>
              <a:ext cx="3585029" cy="3585029"/>
            </a:xfrm>
            <a:prstGeom prst="arc">
              <a:avLst>
                <a:gd name="adj1" fmla="val 14880799"/>
                <a:gd name="adj2" fmla="val 17706549"/>
              </a:avLst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lgDash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6" name="PPT世界pptx.cn-10-7"/>
            <p:cNvSpPr/>
            <p:nvPr/>
          </p:nvSpPr>
          <p:spPr>
            <a:xfrm rot="14400000">
              <a:off x="1311981" y="2062280"/>
              <a:ext cx="3585029" cy="3585029"/>
            </a:xfrm>
            <a:prstGeom prst="arc">
              <a:avLst>
                <a:gd name="adj1" fmla="val 14880799"/>
                <a:gd name="adj2" fmla="val 17706549"/>
              </a:avLst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lgDash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30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2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3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4" name="PPT世界pptx.cn-5"/>
          <p:cNvSpPr txBox="1"/>
          <p:nvPr/>
        </p:nvSpPr>
        <p:spPr>
          <a:xfrm>
            <a:off x="149443" y="118272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6" name="PPT世界pptx.cn-9"/>
          <p:cNvGrpSpPr/>
          <p:nvPr/>
        </p:nvGrpSpPr>
        <p:grpSpPr>
          <a:xfrm>
            <a:off x="4527824" y="643710"/>
            <a:ext cx="3058160" cy="676275"/>
            <a:chOff x="4527824" y="5412730"/>
            <a:chExt cx="3058160" cy="676275"/>
          </a:xfrm>
        </p:grpSpPr>
        <p:sp>
          <p:nvSpPr>
            <p:cNvPr id="27" name="PPT世界pptx.cn-9-1"/>
            <p:cNvSpPr txBox="1"/>
            <p:nvPr/>
          </p:nvSpPr>
          <p:spPr>
            <a:xfrm>
              <a:off x="4527824" y="5498455"/>
              <a:ext cx="3058160" cy="590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pc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推荐与记录管理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cxnSp>
          <p:nvCxnSpPr>
            <p:cNvPr id="28" name="PPT世界pptx.cn-9-2"/>
            <p:cNvCxnSpPr/>
            <p:nvPr/>
          </p:nvCxnSpPr>
          <p:spPr>
            <a:xfrm flipH="1">
              <a:off x="4852198" y="5412730"/>
              <a:ext cx="240886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1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6" name="PPT世界pptx.cn-2"/>
          <p:cNvSpPr/>
          <p:nvPr/>
        </p:nvSpPr>
        <p:spPr>
          <a:xfrm flipH="1">
            <a:off x="0" y="2472780"/>
            <a:ext cx="5246804" cy="4385220"/>
          </a:xfrm>
          <a:custGeom>
            <a:avLst/>
            <a:gdLst>
              <a:gd name="connsiteX0" fmla="*/ 3960000 w 5246804"/>
              <a:gd name="connsiteY0" fmla="*/ 0 h 4385220"/>
              <a:gd name="connsiteX1" fmla="*/ 0 w 5246804"/>
              <a:gd name="connsiteY1" fmla="*/ 3960000 h 4385220"/>
              <a:gd name="connsiteX2" fmla="*/ 20445 w 5246804"/>
              <a:gd name="connsiteY2" fmla="*/ 4364887 h 4385220"/>
              <a:gd name="connsiteX3" fmla="*/ 23549 w 5246804"/>
              <a:gd name="connsiteY3" fmla="*/ 4385220 h 4385220"/>
              <a:gd name="connsiteX4" fmla="*/ 5246804 w 5246804"/>
              <a:gd name="connsiteY4" fmla="*/ 4385220 h 4385220"/>
              <a:gd name="connsiteX5" fmla="*/ 5246804 w 5246804"/>
              <a:gd name="connsiteY5" fmla="*/ 214990 h 4385220"/>
              <a:gd name="connsiteX6" fmla="*/ 5137583 w 5246804"/>
              <a:gd name="connsiteY6" fmla="*/ 178034 h 4385220"/>
              <a:gd name="connsiteX7" fmla="*/ 3960000 w 5246804"/>
              <a:gd name="connsiteY7" fmla="*/ 0 h 438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6804" h="4385220">
                <a:moveTo>
                  <a:pt x="3960000" y="0"/>
                </a:moveTo>
                <a:cubicBezTo>
                  <a:pt x="1772952" y="0"/>
                  <a:pt x="0" y="1772952"/>
                  <a:pt x="0" y="3960000"/>
                </a:cubicBezTo>
                <a:cubicBezTo>
                  <a:pt x="0" y="4096691"/>
                  <a:pt x="6926" y="4231764"/>
                  <a:pt x="20445" y="4364887"/>
                </a:cubicBezTo>
                <a:lnTo>
                  <a:pt x="23549" y="4385220"/>
                </a:lnTo>
                <a:lnTo>
                  <a:pt x="5246804" y="4385220"/>
                </a:lnTo>
                <a:lnTo>
                  <a:pt x="5246804" y="214990"/>
                </a:lnTo>
                <a:lnTo>
                  <a:pt x="5137583" y="178034"/>
                </a:lnTo>
                <a:cubicBezTo>
                  <a:pt x="4765585" y="62331"/>
                  <a:pt x="4370071" y="0"/>
                  <a:pt x="3960000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8" name="PPT世界pptx.cn-3"/>
          <p:cNvSpPr/>
          <p:nvPr/>
        </p:nvSpPr>
        <p:spPr>
          <a:xfrm flipH="1">
            <a:off x="4023565" y="0"/>
            <a:ext cx="3484073" cy="1021870"/>
          </a:xfrm>
          <a:custGeom>
            <a:avLst/>
            <a:gdLst>
              <a:gd name="connsiteX0" fmla="*/ 3484073 w 3484073"/>
              <a:gd name="connsiteY0" fmla="*/ 0 h 1021870"/>
              <a:gd name="connsiteX1" fmla="*/ 0 w 3484073"/>
              <a:gd name="connsiteY1" fmla="*/ 0 h 1021870"/>
              <a:gd name="connsiteX2" fmla="*/ 85822 w 3484073"/>
              <a:gd name="connsiteY2" fmla="*/ 141268 h 1021870"/>
              <a:gd name="connsiteX3" fmla="*/ 1742036 w 3484073"/>
              <a:gd name="connsiteY3" fmla="*/ 1021870 h 1021870"/>
              <a:gd name="connsiteX4" fmla="*/ 3398250 w 3484073"/>
              <a:gd name="connsiteY4" fmla="*/ 141268 h 102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073" h="1021870">
                <a:moveTo>
                  <a:pt x="3484073" y="0"/>
                </a:moveTo>
                <a:lnTo>
                  <a:pt x="0" y="0"/>
                </a:lnTo>
                <a:lnTo>
                  <a:pt x="85822" y="141268"/>
                </a:lnTo>
                <a:cubicBezTo>
                  <a:pt x="444756" y="672560"/>
                  <a:pt x="1052603" y="1021870"/>
                  <a:pt x="1742036" y="1021870"/>
                </a:cubicBezTo>
                <a:cubicBezTo>
                  <a:pt x="2431469" y="1021870"/>
                  <a:pt x="3039316" y="672560"/>
                  <a:pt x="3398250" y="141268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PPT世界pptx.cn-4"/>
          <p:cNvSpPr/>
          <p:nvPr/>
        </p:nvSpPr>
        <p:spPr>
          <a:xfrm>
            <a:off x="0" y="6007560"/>
            <a:ext cx="12192000" cy="850440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9" name="PPT世界pptx.cn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0300" cy="1713053"/>
          </a:xfrm>
          <a:custGeom>
            <a:avLst/>
            <a:gdLst>
              <a:gd name="connsiteX0" fmla="*/ 0 w 1609132"/>
              <a:gd name="connsiteY0" fmla="*/ 0 h 3204149"/>
              <a:gd name="connsiteX1" fmla="*/ 1609132 w 1609132"/>
              <a:gd name="connsiteY1" fmla="*/ 0 h 3204149"/>
              <a:gd name="connsiteX2" fmla="*/ 1609132 w 1609132"/>
              <a:gd name="connsiteY2" fmla="*/ 3204150 h 3204149"/>
              <a:gd name="connsiteX3" fmla="*/ 0 w 1609132"/>
              <a:gd name="connsiteY3" fmla="*/ 3204150 h 32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32" h="3204149">
                <a:moveTo>
                  <a:pt x="0" y="0"/>
                </a:moveTo>
                <a:lnTo>
                  <a:pt x="1609132" y="0"/>
                </a:lnTo>
                <a:lnTo>
                  <a:pt x="1609132" y="3204150"/>
                </a:lnTo>
                <a:lnTo>
                  <a:pt x="0" y="3204150"/>
                </a:lnTo>
                <a:close/>
              </a:path>
            </a:pathLst>
          </a:custGeom>
        </p:spPr>
      </p:pic>
      <p:pic>
        <p:nvPicPr>
          <p:cNvPr id="10" name="PPT世界pptx.cn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580" y="1"/>
            <a:ext cx="678879" cy="2454205"/>
          </a:xfrm>
          <a:custGeom>
            <a:avLst/>
            <a:gdLst>
              <a:gd name="connsiteX0" fmla="*/ 0 w 889257"/>
              <a:gd name="connsiteY0" fmla="*/ 0 h 3214735"/>
              <a:gd name="connsiteX1" fmla="*/ 889257 w 889257"/>
              <a:gd name="connsiteY1" fmla="*/ 0 h 3214735"/>
              <a:gd name="connsiteX2" fmla="*/ 889257 w 889257"/>
              <a:gd name="connsiteY2" fmla="*/ 3214736 h 3214735"/>
              <a:gd name="connsiteX3" fmla="*/ 0 w 889257"/>
              <a:gd name="connsiteY3" fmla="*/ 3214736 h 321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7" h="3214735">
                <a:moveTo>
                  <a:pt x="0" y="0"/>
                </a:moveTo>
                <a:lnTo>
                  <a:pt x="889257" y="0"/>
                </a:lnTo>
                <a:lnTo>
                  <a:pt x="889257" y="3214736"/>
                </a:lnTo>
                <a:lnTo>
                  <a:pt x="0" y="3214736"/>
                </a:lnTo>
                <a:close/>
              </a:path>
            </a:pathLst>
          </a:custGeom>
        </p:spPr>
      </p:pic>
      <p:sp>
        <p:nvSpPr>
          <p:cNvPr id="15" name="PPT世界pptx.cn-7"/>
          <p:cNvSpPr/>
          <p:nvPr/>
        </p:nvSpPr>
        <p:spPr>
          <a:xfrm>
            <a:off x="1366597" y="5831663"/>
            <a:ext cx="2893253" cy="3114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PT世界pptx.cn-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391" y="3920152"/>
            <a:ext cx="2788894" cy="687327"/>
          </a:xfrm>
          <a:custGeom>
            <a:avLst/>
            <a:gdLst>
              <a:gd name="connsiteX0" fmla="*/ 0 w 2734819"/>
              <a:gd name="connsiteY0" fmla="*/ 0 h 674000"/>
              <a:gd name="connsiteX1" fmla="*/ 2734819 w 2734819"/>
              <a:gd name="connsiteY1" fmla="*/ 0 h 674000"/>
              <a:gd name="connsiteX2" fmla="*/ 2734819 w 2734819"/>
              <a:gd name="connsiteY2" fmla="*/ 674001 h 674000"/>
              <a:gd name="connsiteX3" fmla="*/ 0 w 2734819"/>
              <a:gd name="connsiteY3" fmla="*/ 674001 h 6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819" h="674000">
                <a:moveTo>
                  <a:pt x="0" y="0"/>
                </a:moveTo>
                <a:lnTo>
                  <a:pt x="2734819" y="0"/>
                </a:lnTo>
                <a:lnTo>
                  <a:pt x="2734819" y="674001"/>
                </a:lnTo>
                <a:lnTo>
                  <a:pt x="0" y="674001"/>
                </a:lnTo>
                <a:close/>
              </a:path>
            </a:pathLst>
          </a:custGeom>
        </p:spPr>
      </p:pic>
      <p:pic>
        <p:nvPicPr>
          <p:cNvPr id="20" name="PPT世界pptx.cn-9"/>
          <p:cNvPicPr>
            <a:picLocks noChangeAspect="1"/>
          </p:cNvPicPr>
          <p:nvPr/>
        </p:nvPicPr>
        <p:blipFill>
          <a:blip r:embed="rId4"/>
          <a:srcRect l="7573"/>
          <a:stretch>
            <a:fillRect/>
          </a:stretch>
        </p:blipFill>
        <p:spPr>
          <a:xfrm>
            <a:off x="0" y="4503121"/>
            <a:ext cx="2674134" cy="708918"/>
          </a:xfrm>
          <a:custGeom>
            <a:avLst/>
            <a:gdLst>
              <a:gd name="connsiteX0" fmla="*/ 0 w 2674134"/>
              <a:gd name="connsiteY0" fmla="*/ 0 h 708918"/>
              <a:gd name="connsiteX1" fmla="*/ 2674134 w 2674134"/>
              <a:gd name="connsiteY1" fmla="*/ 0 h 708918"/>
              <a:gd name="connsiteX2" fmla="*/ 2674134 w 2674134"/>
              <a:gd name="connsiteY2" fmla="*/ 708918 h 708918"/>
              <a:gd name="connsiteX3" fmla="*/ 0 w 2674134"/>
              <a:gd name="connsiteY3" fmla="*/ 708918 h 70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134" h="708918">
                <a:moveTo>
                  <a:pt x="0" y="0"/>
                </a:moveTo>
                <a:lnTo>
                  <a:pt x="2674134" y="0"/>
                </a:lnTo>
                <a:lnTo>
                  <a:pt x="2674134" y="708918"/>
                </a:lnTo>
                <a:lnTo>
                  <a:pt x="0" y="708918"/>
                </a:lnTo>
                <a:close/>
              </a:path>
            </a:pathLst>
          </a:custGeom>
        </p:spPr>
      </p:pic>
      <p:pic>
        <p:nvPicPr>
          <p:cNvPr id="13" name="PPT世界pptx.cn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94" y="882957"/>
            <a:ext cx="5149559" cy="5102776"/>
          </a:xfrm>
          <a:custGeom>
            <a:avLst/>
            <a:gdLst>
              <a:gd name="connsiteX0" fmla="*/ 0 w 5049711"/>
              <a:gd name="connsiteY0" fmla="*/ 0 h 5003837"/>
              <a:gd name="connsiteX1" fmla="*/ 5049711 w 5049711"/>
              <a:gd name="connsiteY1" fmla="*/ 0 h 5003837"/>
              <a:gd name="connsiteX2" fmla="*/ 5049711 w 5049711"/>
              <a:gd name="connsiteY2" fmla="*/ 5003837 h 5003837"/>
              <a:gd name="connsiteX3" fmla="*/ 0 w 5049711"/>
              <a:gd name="connsiteY3" fmla="*/ 5003837 h 500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9711" h="5003837">
                <a:moveTo>
                  <a:pt x="0" y="0"/>
                </a:moveTo>
                <a:lnTo>
                  <a:pt x="5049711" y="0"/>
                </a:lnTo>
                <a:lnTo>
                  <a:pt x="5049711" y="5003837"/>
                </a:lnTo>
                <a:lnTo>
                  <a:pt x="0" y="5003837"/>
                </a:lnTo>
                <a:close/>
              </a:path>
            </a:pathLst>
          </a:custGeom>
        </p:spPr>
      </p:pic>
      <p:grpSp>
        <p:nvGrpSpPr>
          <p:cNvPr id="6" name="PPT世界pptx.cn-11"/>
          <p:cNvGrpSpPr/>
          <p:nvPr>
            <p:custDataLst>
              <p:tags r:id="rId6"/>
            </p:custDataLst>
          </p:nvPr>
        </p:nvGrpSpPr>
        <p:grpSpPr>
          <a:xfrm>
            <a:off x="6539885" y="2625992"/>
            <a:ext cx="2277345" cy="1134197"/>
            <a:chOff x="6539885" y="2625992"/>
            <a:chExt cx="2277345" cy="1134197"/>
          </a:xfrm>
        </p:grpSpPr>
        <p:sp>
          <p:nvSpPr>
            <p:cNvPr id="56" name="PPT世界pptx.cn-11-1"/>
            <p:cNvSpPr/>
            <p:nvPr>
              <p:custDataLst>
                <p:tags r:id="rId7"/>
              </p:custDataLst>
            </p:nvPr>
          </p:nvSpPr>
          <p:spPr>
            <a:xfrm>
              <a:off x="6616098" y="2625992"/>
              <a:ext cx="961359" cy="27854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7" name="PPT世界pptx.cn-11-2"/>
            <p:cNvSpPr txBox="1"/>
            <p:nvPr>
              <p:custDataLst>
                <p:tags r:id="rId8"/>
              </p:custDataLst>
            </p:nvPr>
          </p:nvSpPr>
          <p:spPr>
            <a:xfrm>
              <a:off x="6539885" y="2997049"/>
              <a:ext cx="217476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项目</a:t>
              </a: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回顾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8" name="PPT世界pptx.cn-11-3"/>
            <p:cNvSpPr txBox="1"/>
            <p:nvPr>
              <p:custDataLst>
                <p:tags r:id="rId9"/>
              </p:custDataLst>
            </p:nvPr>
          </p:nvSpPr>
          <p:spPr>
            <a:xfrm>
              <a:off x="6654311" y="2626767"/>
              <a:ext cx="8849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01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9" name="PPT世界pptx.cn-11-4"/>
            <p:cNvSpPr txBox="1"/>
            <p:nvPr>
              <p:custDataLst>
                <p:tags r:id="rId10"/>
              </p:custDataLst>
            </p:nvPr>
          </p:nvSpPr>
          <p:spPr>
            <a:xfrm>
              <a:off x="6591518" y="3546194"/>
              <a:ext cx="2225712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PROJECT REVIEW</a:t>
              </a:r>
              <a:endParaRPr kumimoji="0" lang="en-US" altLang="zh-CN" sz="800" b="0" i="0" u="none" strike="noStrike" kern="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3" name="PPT世界pptx.cn-12"/>
          <p:cNvGrpSpPr/>
          <p:nvPr>
            <p:custDataLst>
              <p:tags r:id="rId11"/>
            </p:custDataLst>
          </p:nvPr>
        </p:nvGrpSpPr>
        <p:grpSpPr>
          <a:xfrm>
            <a:off x="9138122" y="2625992"/>
            <a:ext cx="2277345" cy="1134197"/>
            <a:chOff x="9138122" y="2625992"/>
            <a:chExt cx="2277345" cy="1134197"/>
          </a:xfrm>
        </p:grpSpPr>
        <p:sp>
          <p:nvSpPr>
            <p:cNvPr id="61" name="PPT世界pptx.cn-12-1"/>
            <p:cNvSpPr/>
            <p:nvPr>
              <p:custDataLst>
                <p:tags r:id="rId12"/>
              </p:custDataLst>
            </p:nvPr>
          </p:nvSpPr>
          <p:spPr>
            <a:xfrm>
              <a:off x="9214335" y="2625992"/>
              <a:ext cx="961359" cy="27854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2" name="PPT世界pptx.cn-12-2"/>
            <p:cNvSpPr txBox="1"/>
            <p:nvPr>
              <p:custDataLst>
                <p:tags r:id="rId13"/>
              </p:custDataLst>
            </p:nvPr>
          </p:nvSpPr>
          <p:spPr>
            <a:xfrm>
              <a:off x="9138122" y="2997049"/>
              <a:ext cx="217476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项目</a:t>
              </a: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进度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3" name="PPT世界pptx.cn-12-3"/>
            <p:cNvSpPr txBox="1"/>
            <p:nvPr>
              <p:custDataLst>
                <p:tags r:id="rId14"/>
              </p:custDataLst>
            </p:nvPr>
          </p:nvSpPr>
          <p:spPr>
            <a:xfrm>
              <a:off x="9252548" y="2626767"/>
              <a:ext cx="8849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02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4" name="PPT世界pptx.cn-12-4"/>
            <p:cNvSpPr txBox="1"/>
            <p:nvPr>
              <p:custDataLst>
                <p:tags r:id="rId15"/>
              </p:custDataLst>
            </p:nvPr>
          </p:nvSpPr>
          <p:spPr>
            <a:xfrm>
              <a:off x="9189755" y="3546194"/>
              <a:ext cx="2225712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PROJECT PROCESS</a:t>
              </a:r>
              <a:endParaRPr kumimoji="0" lang="en-US" altLang="zh-CN" sz="800" b="0" i="0" u="none" strike="noStrike" kern="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5" name="PPT世界pptx.cn-13"/>
          <p:cNvGrpSpPr/>
          <p:nvPr>
            <p:custDataLst>
              <p:tags r:id="rId16"/>
            </p:custDataLst>
          </p:nvPr>
        </p:nvGrpSpPr>
        <p:grpSpPr>
          <a:xfrm>
            <a:off x="6539885" y="4254756"/>
            <a:ext cx="2480945" cy="1134197"/>
            <a:chOff x="6539885" y="4254756"/>
            <a:chExt cx="2480945" cy="1134197"/>
          </a:xfrm>
        </p:grpSpPr>
        <p:sp>
          <p:nvSpPr>
            <p:cNvPr id="66" name="PPT世界pptx.cn-13-1"/>
            <p:cNvSpPr/>
            <p:nvPr>
              <p:custDataLst>
                <p:tags r:id="rId17"/>
              </p:custDataLst>
            </p:nvPr>
          </p:nvSpPr>
          <p:spPr>
            <a:xfrm>
              <a:off x="6616098" y="4254756"/>
              <a:ext cx="961359" cy="278548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7" name="PPT世界pptx.cn-13-2"/>
            <p:cNvSpPr txBox="1"/>
            <p:nvPr>
              <p:custDataLst>
                <p:tags r:id="rId18"/>
              </p:custDataLst>
            </p:nvPr>
          </p:nvSpPr>
          <p:spPr>
            <a:xfrm>
              <a:off x="6539885" y="4625596"/>
              <a:ext cx="248094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小程序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介绍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8" name="PPT世界pptx.cn-13-3"/>
            <p:cNvSpPr txBox="1"/>
            <p:nvPr>
              <p:custDataLst>
                <p:tags r:id="rId19"/>
              </p:custDataLst>
            </p:nvPr>
          </p:nvSpPr>
          <p:spPr>
            <a:xfrm>
              <a:off x="6654311" y="4255531"/>
              <a:ext cx="8849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03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9" name="PPT世界pptx.cn-13-4"/>
            <p:cNvSpPr txBox="1"/>
            <p:nvPr>
              <p:custDataLst>
                <p:tags r:id="rId20"/>
              </p:custDataLst>
            </p:nvPr>
          </p:nvSpPr>
          <p:spPr>
            <a:xfrm>
              <a:off x="6591518" y="5174958"/>
              <a:ext cx="2225712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APP INTRODUCTION</a:t>
              </a:r>
              <a:endParaRPr kumimoji="0" lang="en-US" altLang="zh-CN" sz="800" b="0" i="0" u="none" strike="noStrike" kern="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4" name="PPT世界pptx.cn-14"/>
          <p:cNvGrpSpPr/>
          <p:nvPr>
            <p:custDataLst>
              <p:tags r:id="rId21"/>
            </p:custDataLst>
          </p:nvPr>
        </p:nvGrpSpPr>
        <p:grpSpPr>
          <a:xfrm>
            <a:off x="9138122" y="4254756"/>
            <a:ext cx="2174767" cy="1134110"/>
            <a:chOff x="9138122" y="4254756"/>
            <a:chExt cx="2174767" cy="1134110"/>
          </a:xfrm>
        </p:grpSpPr>
        <p:sp>
          <p:nvSpPr>
            <p:cNvPr id="72" name="PPT世界pptx.cn-14-1"/>
            <p:cNvSpPr txBox="1"/>
            <p:nvPr>
              <p:custDataLst>
                <p:tags r:id="rId22"/>
              </p:custDataLst>
            </p:nvPr>
          </p:nvSpPr>
          <p:spPr>
            <a:xfrm>
              <a:off x="9138122" y="4625813"/>
              <a:ext cx="217476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VLOG</a:t>
              </a: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1" name="PPT世界pptx.cn-14-2"/>
            <p:cNvSpPr/>
            <p:nvPr>
              <p:custDataLst>
                <p:tags r:id="rId23"/>
              </p:custDataLst>
            </p:nvPr>
          </p:nvSpPr>
          <p:spPr>
            <a:xfrm>
              <a:off x="9214335" y="4254756"/>
              <a:ext cx="961359" cy="27854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3" name="PPT世界pptx.cn-14-3"/>
            <p:cNvSpPr txBox="1"/>
            <p:nvPr>
              <p:custDataLst>
                <p:tags r:id="rId24"/>
              </p:custDataLst>
            </p:nvPr>
          </p:nvSpPr>
          <p:spPr>
            <a:xfrm>
              <a:off x="9252548" y="4255531"/>
              <a:ext cx="8849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04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4" name="PPT世界pptx.cn-14-4"/>
            <p:cNvSpPr txBox="1"/>
            <p:nvPr>
              <p:custDataLst>
                <p:tags r:id="rId25"/>
              </p:custDataLst>
            </p:nvPr>
          </p:nvSpPr>
          <p:spPr>
            <a:xfrm>
              <a:off x="9189557" y="5174871"/>
              <a:ext cx="986790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VLOG</a:t>
              </a:r>
              <a:endParaRPr kumimoji="0" lang="en-US" altLang="zh-CN" sz="800" b="0" i="0" u="none" strike="noStrike" kern="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2" name="PPT世界pptx.cn-15"/>
          <p:cNvGrpSpPr/>
          <p:nvPr/>
        </p:nvGrpSpPr>
        <p:grpSpPr>
          <a:xfrm>
            <a:off x="6466320" y="1012650"/>
            <a:ext cx="5725680" cy="1044550"/>
            <a:chOff x="6466320" y="1012650"/>
            <a:chExt cx="5725680" cy="1044550"/>
          </a:xfrm>
        </p:grpSpPr>
        <p:sp>
          <p:nvSpPr>
            <p:cNvPr id="81" name="PPT世界pptx.cn-15-1"/>
            <p:cNvSpPr txBox="1"/>
            <p:nvPr/>
          </p:nvSpPr>
          <p:spPr>
            <a:xfrm>
              <a:off x="7807251" y="1312713"/>
              <a:ext cx="3254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 w="6350">
                    <a:solidFill>
                      <a:schemeClr val="accent4">
                        <a:alpha val="20000"/>
                      </a:schemeClr>
                    </a:solidFill>
                  </a:ln>
                  <a:noFill/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CONTENTS</a:t>
              </a:r>
              <a:endParaRPr kumimoji="0" lang="en-US" altLang="zh-CN" sz="4000" b="0" i="0" u="none" strike="noStrike" kern="0" cap="none" spc="0" normalizeH="0" baseline="0" noProof="0" dirty="0">
                <a:ln w="6350">
                  <a:solidFill>
                    <a:schemeClr val="accent4">
                      <a:alpha val="20000"/>
                    </a:schemeClr>
                  </a:solidFill>
                </a:ln>
                <a:noFill/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82" name="PPT世界pptx.cn-15-2"/>
            <p:cNvSpPr txBox="1"/>
            <p:nvPr/>
          </p:nvSpPr>
          <p:spPr>
            <a:xfrm>
              <a:off x="6466320" y="1226203"/>
              <a:ext cx="17675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0" cap="none" spc="0" normalizeH="0" baseline="0" noProof="0" dirty="0">
                  <a:solidFill>
                    <a:schemeClr val="accent1"/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目录</a:t>
              </a:r>
              <a:endParaRPr kumimoji="0" lang="zh-CN" altLang="en-US" sz="4800" b="0" i="0" u="none" strike="noStrike" kern="0" cap="none" spc="0" normalizeH="0" baseline="0" noProof="0" dirty="0">
                <a:solidFill>
                  <a:schemeClr val="accent1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cxnSp>
          <p:nvCxnSpPr>
            <p:cNvPr id="83" name="PPT世界pptx.cn-15-3"/>
            <p:cNvCxnSpPr/>
            <p:nvPr/>
          </p:nvCxnSpPr>
          <p:spPr>
            <a:xfrm>
              <a:off x="6646577" y="2057200"/>
              <a:ext cx="5545423" cy="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</p:cxnSp>
        <p:sp>
          <p:nvSpPr>
            <p:cNvPr id="98" name="PPT世界pptx.cn-15-4"/>
            <p:cNvSpPr/>
            <p:nvPr/>
          </p:nvSpPr>
          <p:spPr>
            <a:xfrm rot="20623087">
              <a:off x="7543383" y="1251538"/>
              <a:ext cx="253246" cy="253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99" name="PPT世界pptx.cn-15-5"/>
            <p:cNvSpPr/>
            <p:nvPr/>
          </p:nvSpPr>
          <p:spPr>
            <a:xfrm rot="20623087">
              <a:off x="7788826" y="1114801"/>
              <a:ext cx="149746" cy="1497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0" name="PPT世界pptx.cn-15-6"/>
            <p:cNvSpPr/>
            <p:nvPr/>
          </p:nvSpPr>
          <p:spPr>
            <a:xfrm rot="20623087">
              <a:off x="7635436" y="1012650"/>
              <a:ext cx="112654" cy="1126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世界pptx.cn-1"/>
          <p:cNvSpPr/>
          <p:nvPr/>
        </p:nvSpPr>
        <p:spPr>
          <a:xfrm>
            <a:off x="7319730" y="2472780"/>
            <a:ext cx="4872270" cy="4385220"/>
          </a:xfrm>
          <a:custGeom>
            <a:avLst/>
            <a:gdLst>
              <a:gd name="connsiteX0" fmla="*/ 3960000 w 4872270"/>
              <a:gd name="connsiteY0" fmla="*/ 0 h 4385220"/>
              <a:gd name="connsiteX1" fmla="*/ 4758078 w 4872270"/>
              <a:gd name="connsiteY1" fmla="*/ 80453 h 4385220"/>
              <a:gd name="connsiteX2" fmla="*/ 4872270 w 4872270"/>
              <a:gd name="connsiteY2" fmla="*/ 106809 h 4385220"/>
              <a:gd name="connsiteX3" fmla="*/ 4872270 w 4872270"/>
              <a:gd name="connsiteY3" fmla="*/ 4385220 h 4385220"/>
              <a:gd name="connsiteX4" fmla="*/ 23549 w 4872270"/>
              <a:gd name="connsiteY4" fmla="*/ 4385220 h 4385220"/>
              <a:gd name="connsiteX5" fmla="*/ 20445 w 4872270"/>
              <a:gd name="connsiteY5" fmla="*/ 4364887 h 4385220"/>
              <a:gd name="connsiteX6" fmla="*/ 0 w 4872270"/>
              <a:gd name="connsiteY6" fmla="*/ 3960000 h 4385220"/>
              <a:gd name="connsiteX7" fmla="*/ 3960000 w 4872270"/>
              <a:gd name="connsiteY7" fmla="*/ 0 h 438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2270" h="4385220">
                <a:moveTo>
                  <a:pt x="3960000" y="0"/>
                </a:moveTo>
                <a:cubicBezTo>
                  <a:pt x="4233381" y="0"/>
                  <a:pt x="4500292" y="27703"/>
                  <a:pt x="4758078" y="80453"/>
                </a:cubicBezTo>
                <a:lnTo>
                  <a:pt x="4872270" y="106809"/>
                </a:lnTo>
                <a:lnTo>
                  <a:pt x="4872270" y="4385220"/>
                </a:lnTo>
                <a:lnTo>
                  <a:pt x="23549" y="4385220"/>
                </a:lnTo>
                <a:lnTo>
                  <a:pt x="20445" y="4364887"/>
                </a:lnTo>
                <a:cubicBezTo>
                  <a:pt x="6926" y="4231764"/>
                  <a:pt x="0" y="4096691"/>
                  <a:pt x="0" y="3960000"/>
                </a:cubicBezTo>
                <a:cubicBezTo>
                  <a:pt x="0" y="1772952"/>
                  <a:pt x="1772952" y="0"/>
                  <a:pt x="3960000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PPT世界pptx.cn-2"/>
          <p:cNvSpPr/>
          <p:nvPr/>
        </p:nvSpPr>
        <p:spPr>
          <a:xfrm>
            <a:off x="0" y="6007560"/>
            <a:ext cx="12192000" cy="850440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9" name="PPT世界pptx.cn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0300" cy="1713053"/>
          </a:xfrm>
          <a:custGeom>
            <a:avLst/>
            <a:gdLst>
              <a:gd name="connsiteX0" fmla="*/ 0 w 1609132"/>
              <a:gd name="connsiteY0" fmla="*/ 0 h 3204149"/>
              <a:gd name="connsiteX1" fmla="*/ 1609132 w 1609132"/>
              <a:gd name="connsiteY1" fmla="*/ 0 h 3204149"/>
              <a:gd name="connsiteX2" fmla="*/ 1609132 w 1609132"/>
              <a:gd name="connsiteY2" fmla="*/ 3204150 h 3204149"/>
              <a:gd name="connsiteX3" fmla="*/ 0 w 1609132"/>
              <a:gd name="connsiteY3" fmla="*/ 3204150 h 32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32" h="3204149">
                <a:moveTo>
                  <a:pt x="0" y="0"/>
                </a:moveTo>
                <a:lnTo>
                  <a:pt x="1609132" y="0"/>
                </a:lnTo>
                <a:lnTo>
                  <a:pt x="1609132" y="3204150"/>
                </a:lnTo>
                <a:lnTo>
                  <a:pt x="0" y="3204150"/>
                </a:lnTo>
                <a:close/>
              </a:path>
            </a:pathLst>
          </a:custGeom>
        </p:spPr>
      </p:pic>
      <p:pic>
        <p:nvPicPr>
          <p:cNvPr id="10" name="PPT世界pptx.cn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667" y="1"/>
            <a:ext cx="449218" cy="1623961"/>
          </a:xfrm>
          <a:custGeom>
            <a:avLst/>
            <a:gdLst>
              <a:gd name="connsiteX0" fmla="*/ 0 w 889257"/>
              <a:gd name="connsiteY0" fmla="*/ 0 h 3214735"/>
              <a:gd name="connsiteX1" fmla="*/ 889257 w 889257"/>
              <a:gd name="connsiteY1" fmla="*/ 0 h 3214735"/>
              <a:gd name="connsiteX2" fmla="*/ 889257 w 889257"/>
              <a:gd name="connsiteY2" fmla="*/ 3214736 h 3214735"/>
              <a:gd name="connsiteX3" fmla="*/ 0 w 889257"/>
              <a:gd name="connsiteY3" fmla="*/ 3214736 h 321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7" h="3214735">
                <a:moveTo>
                  <a:pt x="0" y="0"/>
                </a:moveTo>
                <a:lnTo>
                  <a:pt x="889257" y="0"/>
                </a:lnTo>
                <a:lnTo>
                  <a:pt x="889257" y="3214736"/>
                </a:lnTo>
                <a:lnTo>
                  <a:pt x="0" y="3214736"/>
                </a:lnTo>
                <a:close/>
              </a:path>
            </a:pathLst>
          </a:custGeom>
        </p:spPr>
      </p:pic>
      <p:sp>
        <p:nvSpPr>
          <p:cNvPr id="7" name="PPT世界pptx.cn-5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" name="PPT世界pptx.cn-6"/>
          <p:cNvSpPr/>
          <p:nvPr/>
        </p:nvSpPr>
        <p:spPr>
          <a:xfrm>
            <a:off x="4958357" y="0"/>
            <a:ext cx="3685150" cy="1225912"/>
          </a:xfrm>
          <a:custGeom>
            <a:avLst/>
            <a:gdLst>
              <a:gd name="connsiteX0" fmla="*/ 0 w 3685150"/>
              <a:gd name="connsiteY0" fmla="*/ 0 h 1225912"/>
              <a:gd name="connsiteX1" fmla="*/ 3685150 w 3685150"/>
              <a:gd name="connsiteY1" fmla="*/ 0 h 1225912"/>
              <a:gd name="connsiteX2" fmla="*/ 3682941 w 3685150"/>
              <a:gd name="connsiteY2" fmla="*/ 6036 h 1225912"/>
              <a:gd name="connsiteX3" fmla="*/ 1842575 w 3685150"/>
              <a:gd name="connsiteY3" fmla="*/ 1225912 h 1225912"/>
              <a:gd name="connsiteX4" fmla="*/ 2209 w 3685150"/>
              <a:gd name="connsiteY4" fmla="*/ 6036 h 122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5150" h="1225912">
                <a:moveTo>
                  <a:pt x="0" y="0"/>
                </a:moveTo>
                <a:lnTo>
                  <a:pt x="3685150" y="0"/>
                </a:lnTo>
                <a:lnTo>
                  <a:pt x="3682941" y="6036"/>
                </a:lnTo>
                <a:cubicBezTo>
                  <a:pt x="3379731" y="722906"/>
                  <a:pt x="2669895" y="1225912"/>
                  <a:pt x="1842575" y="1225912"/>
                </a:cubicBezTo>
                <a:cubicBezTo>
                  <a:pt x="1015256" y="1225912"/>
                  <a:pt x="305420" y="722906"/>
                  <a:pt x="2209" y="60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9" name="PPT世界pptx.cn-11"/>
          <p:cNvSpPr/>
          <p:nvPr/>
        </p:nvSpPr>
        <p:spPr>
          <a:xfrm>
            <a:off x="902828" y="4419987"/>
            <a:ext cx="8043368" cy="756179"/>
          </a:xfrm>
          <a:prstGeom prst="rect">
            <a:avLst/>
          </a:prstGeom>
          <a:solidFill>
            <a:schemeClr val="accent4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" name="PPT世界pptx.cn-12"/>
          <p:cNvGrpSpPr/>
          <p:nvPr/>
        </p:nvGrpSpPr>
        <p:grpSpPr>
          <a:xfrm>
            <a:off x="1111003" y="1605246"/>
            <a:ext cx="4954517" cy="3485218"/>
            <a:chOff x="1111003" y="1605246"/>
            <a:chExt cx="4954517" cy="3485218"/>
          </a:xfrm>
        </p:grpSpPr>
        <p:sp>
          <p:nvSpPr>
            <p:cNvPr id="38" name="PPT世界pptx.cn-12-1"/>
            <p:cNvSpPr txBox="1"/>
            <p:nvPr/>
          </p:nvSpPr>
          <p:spPr>
            <a:xfrm>
              <a:off x="1111003" y="2883688"/>
              <a:ext cx="4100968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VLOG</a:t>
              </a:r>
              <a:endParaRPr kumimoji="0" lang="en-US" altLang="zh-CN" sz="66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9" name="PPT世界pptx.cn-12-2"/>
            <p:cNvSpPr txBox="1"/>
            <p:nvPr/>
          </p:nvSpPr>
          <p:spPr>
            <a:xfrm>
              <a:off x="1187128" y="4505689"/>
              <a:ext cx="216246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04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0" name="PPT世界pptx.cn-12-3"/>
            <p:cNvSpPr txBox="1"/>
            <p:nvPr/>
          </p:nvSpPr>
          <p:spPr>
            <a:xfrm>
              <a:off x="1219588" y="3997926"/>
              <a:ext cx="14103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kern="0" spc="30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+mn-ea"/>
                </a:rPr>
                <a:t>VLOG</a:t>
              </a:r>
              <a:endParaRPr kumimoji="0" lang="en-US" altLang="zh-CN" sz="1200" b="0" i="0" u="none" strike="noStrike" kern="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1" name="PPT世界pptx.cn-12-4"/>
            <p:cNvSpPr txBox="1"/>
            <p:nvPr/>
          </p:nvSpPr>
          <p:spPr>
            <a:xfrm>
              <a:off x="1121609" y="1605246"/>
              <a:ext cx="4943911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800" kern="0" dirty="0">
                  <a:ln w="6350">
                    <a:solidFill>
                      <a:schemeClr val="accent1">
                        <a:alpha val="20000"/>
                      </a:schemeClr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PART 04</a:t>
              </a:r>
              <a:endParaRPr lang="zh-CN" altLang="en-US" sz="8800" kern="0" dirty="0">
                <a:ln w="6350">
                  <a:solidFill>
                    <a:schemeClr val="accent1">
                      <a:alpha val="20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5" name="PPT世界pptx.cn-13"/>
          <p:cNvSpPr/>
          <p:nvPr/>
        </p:nvSpPr>
        <p:spPr>
          <a:xfrm>
            <a:off x="7598510" y="5059588"/>
            <a:ext cx="2264950" cy="2438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PT世界pptx.cn-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22" y="3563183"/>
            <a:ext cx="2183254" cy="538066"/>
          </a:xfrm>
          <a:custGeom>
            <a:avLst/>
            <a:gdLst>
              <a:gd name="connsiteX0" fmla="*/ 0 w 2734819"/>
              <a:gd name="connsiteY0" fmla="*/ 0 h 674000"/>
              <a:gd name="connsiteX1" fmla="*/ 2734819 w 2734819"/>
              <a:gd name="connsiteY1" fmla="*/ 0 h 674000"/>
              <a:gd name="connsiteX2" fmla="*/ 2734819 w 2734819"/>
              <a:gd name="connsiteY2" fmla="*/ 674001 h 674000"/>
              <a:gd name="connsiteX3" fmla="*/ 0 w 2734819"/>
              <a:gd name="connsiteY3" fmla="*/ 674001 h 6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819" h="674000">
                <a:moveTo>
                  <a:pt x="0" y="0"/>
                </a:moveTo>
                <a:lnTo>
                  <a:pt x="2734819" y="0"/>
                </a:lnTo>
                <a:lnTo>
                  <a:pt x="2734819" y="674001"/>
                </a:lnTo>
                <a:lnTo>
                  <a:pt x="0" y="674001"/>
                </a:lnTo>
                <a:close/>
              </a:path>
            </a:pathLst>
          </a:custGeom>
        </p:spPr>
      </p:pic>
      <p:pic>
        <p:nvPicPr>
          <p:cNvPr id="12" name="PPT世界pptx.cn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50" y="4019554"/>
            <a:ext cx="2264950" cy="554969"/>
          </a:xfrm>
          <a:custGeom>
            <a:avLst/>
            <a:gdLst>
              <a:gd name="connsiteX0" fmla="*/ 0 w 2837154"/>
              <a:gd name="connsiteY0" fmla="*/ 0 h 695173"/>
              <a:gd name="connsiteX1" fmla="*/ 2837154 w 2837154"/>
              <a:gd name="connsiteY1" fmla="*/ 0 h 695173"/>
              <a:gd name="connsiteX2" fmla="*/ 2837154 w 2837154"/>
              <a:gd name="connsiteY2" fmla="*/ 695173 h 695173"/>
              <a:gd name="connsiteX3" fmla="*/ 0 w 2837154"/>
              <a:gd name="connsiteY3" fmla="*/ 695173 h 69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154" h="695173">
                <a:moveTo>
                  <a:pt x="0" y="0"/>
                </a:moveTo>
                <a:lnTo>
                  <a:pt x="2837154" y="0"/>
                </a:lnTo>
                <a:lnTo>
                  <a:pt x="2837154" y="695173"/>
                </a:lnTo>
                <a:lnTo>
                  <a:pt x="0" y="695173"/>
                </a:lnTo>
                <a:close/>
              </a:path>
            </a:pathLst>
          </a:custGeom>
        </p:spPr>
      </p:pic>
      <p:pic>
        <p:nvPicPr>
          <p:cNvPr id="13" name="PPT世界pptx.cn-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402" y="1185550"/>
            <a:ext cx="4031273" cy="3994650"/>
          </a:xfrm>
          <a:custGeom>
            <a:avLst/>
            <a:gdLst>
              <a:gd name="connsiteX0" fmla="*/ 0 w 5049711"/>
              <a:gd name="connsiteY0" fmla="*/ 0 h 5003837"/>
              <a:gd name="connsiteX1" fmla="*/ 5049711 w 5049711"/>
              <a:gd name="connsiteY1" fmla="*/ 0 h 5003837"/>
              <a:gd name="connsiteX2" fmla="*/ 5049711 w 5049711"/>
              <a:gd name="connsiteY2" fmla="*/ 5003837 h 5003837"/>
              <a:gd name="connsiteX3" fmla="*/ 0 w 5049711"/>
              <a:gd name="connsiteY3" fmla="*/ 5003837 h 500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9711" h="5003837">
                <a:moveTo>
                  <a:pt x="0" y="0"/>
                </a:moveTo>
                <a:lnTo>
                  <a:pt x="5049711" y="0"/>
                </a:lnTo>
                <a:lnTo>
                  <a:pt x="5049711" y="5003837"/>
                </a:lnTo>
                <a:lnTo>
                  <a:pt x="0" y="5003837"/>
                </a:lnTo>
                <a:close/>
              </a:path>
            </a:pathLst>
          </a:custGeom>
        </p:spPr>
      </p:pic>
      <p:grpSp>
        <p:nvGrpSpPr>
          <p:cNvPr id="18" name="组合 17"/>
          <p:cNvGrpSpPr/>
          <p:nvPr/>
        </p:nvGrpSpPr>
        <p:grpSpPr>
          <a:xfrm>
            <a:off x="748030" y="582930"/>
            <a:ext cx="3950335" cy="245110"/>
            <a:chOff x="1178" y="918"/>
            <a:chExt cx="6221" cy="386"/>
          </a:xfrm>
        </p:grpSpPr>
        <p:sp>
          <p:nvSpPr>
            <p:cNvPr id="5" name="PPT世界pptx.cn-13"/>
            <p:cNvSpPr txBox="1"/>
            <p:nvPr/>
          </p:nvSpPr>
          <p:spPr>
            <a:xfrm>
              <a:off x="1178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回顾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" name="PPT世界pptx.cn-14"/>
            <p:cNvSpPr txBox="1"/>
            <p:nvPr/>
          </p:nvSpPr>
          <p:spPr>
            <a:xfrm>
              <a:off x="2662" y="918"/>
              <a:ext cx="1346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项目进度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6" name="PPT世界pptx.cn-15"/>
            <p:cNvSpPr txBox="1"/>
            <p:nvPr/>
          </p:nvSpPr>
          <p:spPr>
            <a:xfrm>
              <a:off x="4569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app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展示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7" name="PPT世界pptx.cn-16"/>
            <p:cNvSpPr txBox="1"/>
            <p:nvPr/>
          </p:nvSpPr>
          <p:spPr>
            <a:xfrm>
              <a:off x="6265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vlog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T世界pptx.cn-1"/>
          <p:cNvSpPr/>
          <p:nvPr/>
        </p:nvSpPr>
        <p:spPr>
          <a:xfrm>
            <a:off x="7319730" y="2472780"/>
            <a:ext cx="4872270" cy="4385220"/>
          </a:xfrm>
          <a:custGeom>
            <a:avLst/>
            <a:gdLst>
              <a:gd name="connsiteX0" fmla="*/ 3960000 w 4872270"/>
              <a:gd name="connsiteY0" fmla="*/ 0 h 4385220"/>
              <a:gd name="connsiteX1" fmla="*/ 4758078 w 4872270"/>
              <a:gd name="connsiteY1" fmla="*/ 80453 h 4385220"/>
              <a:gd name="connsiteX2" fmla="*/ 4872270 w 4872270"/>
              <a:gd name="connsiteY2" fmla="*/ 106809 h 4385220"/>
              <a:gd name="connsiteX3" fmla="*/ 4872270 w 4872270"/>
              <a:gd name="connsiteY3" fmla="*/ 4385220 h 4385220"/>
              <a:gd name="connsiteX4" fmla="*/ 23549 w 4872270"/>
              <a:gd name="connsiteY4" fmla="*/ 4385220 h 4385220"/>
              <a:gd name="connsiteX5" fmla="*/ 20445 w 4872270"/>
              <a:gd name="connsiteY5" fmla="*/ 4364887 h 4385220"/>
              <a:gd name="connsiteX6" fmla="*/ 0 w 4872270"/>
              <a:gd name="connsiteY6" fmla="*/ 3960000 h 4385220"/>
              <a:gd name="connsiteX7" fmla="*/ 3960000 w 4872270"/>
              <a:gd name="connsiteY7" fmla="*/ 0 h 438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2270" h="4385220">
                <a:moveTo>
                  <a:pt x="3960000" y="0"/>
                </a:moveTo>
                <a:cubicBezTo>
                  <a:pt x="4233381" y="0"/>
                  <a:pt x="4500292" y="27703"/>
                  <a:pt x="4758078" y="80453"/>
                </a:cubicBezTo>
                <a:lnTo>
                  <a:pt x="4872270" y="106809"/>
                </a:lnTo>
                <a:lnTo>
                  <a:pt x="4872270" y="4385220"/>
                </a:lnTo>
                <a:lnTo>
                  <a:pt x="23549" y="4385220"/>
                </a:lnTo>
                <a:lnTo>
                  <a:pt x="20445" y="4364887"/>
                </a:lnTo>
                <a:cubicBezTo>
                  <a:pt x="6926" y="4231764"/>
                  <a:pt x="0" y="4096691"/>
                  <a:pt x="0" y="3960000"/>
                </a:cubicBezTo>
                <a:cubicBezTo>
                  <a:pt x="0" y="1772952"/>
                  <a:pt x="1772952" y="0"/>
                  <a:pt x="3960000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PPT世界pptx.cn-2"/>
          <p:cNvSpPr/>
          <p:nvPr/>
        </p:nvSpPr>
        <p:spPr>
          <a:xfrm>
            <a:off x="0" y="6007560"/>
            <a:ext cx="12192000" cy="850440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9" name="PPT世界pptx.cn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0300" cy="1713053"/>
          </a:xfrm>
          <a:custGeom>
            <a:avLst/>
            <a:gdLst>
              <a:gd name="connsiteX0" fmla="*/ 0 w 1609132"/>
              <a:gd name="connsiteY0" fmla="*/ 0 h 3204149"/>
              <a:gd name="connsiteX1" fmla="*/ 1609132 w 1609132"/>
              <a:gd name="connsiteY1" fmla="*/ 0 h 3204149"/>
              <a:gd name="connsiteX2" fmla="*/ 1609132 w 1609132"/>
              <a:gd name="connsiteY2" fmla="*/ 3204150 h 3204149"/>
              <a:gd name="connsiteX3" fmla="*/ 0 w 1609132"/>
              <a:gd name="connsiteY3" fmla="*/ 3204150 h 32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32" h="3204149">
                <a:moveTo>
                  <a:pt x="0" y="0"/>
                </a:moveTo>
                <a:lnTo>
                  <a:pt x="1609132" y="0"/>
                </a:lnTo>
                <a:lnTo>
                  <a:pt x="1609132" y="3204150"/>
                </a:lnTo>
                <a:lnTo>
                  <a:pt x="0" y="3204150"/>
                </a:lnTo>
                <a:close/>
              </a:path>
            </a:pathLst>
          </a:custGeom>
        </p:spPr>
      </p:pic>
      <p:pic>
        <p:nvPicPr>
          <p:cNvPr id="10" name="PPT世界pptx.cn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667" y="1"/>
            <a:ext cx="449218" cy="1623961"/>
          </a:xfrm>
          <a:custGeom>
            <a:avLst/>
            <a:gdLst>
              <a:gd name="connsiteX0" fmla="*/ 0 w 889257"/>
              <a:gd name="connsiteY0" fmla="*/ 0 h 3214735"/>
              <a:gd name="connsiteX1" fmla="*/ 889257 w 889257"/>
              <a:gd name="connsiteY1" fmla="*/ 0 h 3214735"/>
              <a:gd name="connsiteX2" fmla="*/ 889257 w 889257"/>
              <a:gd name="connsiteY2" fmla="*/ 3214736 h 3214735"/>
              <a:gd name="connsiteX3" fmla="*/ 0 w 889257"/>
              <a:gd name="connsiteY3" fmla="*/ 3214736 h 321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7" h="3214735">
                <a:moveTo>
                  <a:pt x="0" y="0"/>
                </a:moveTo>
                <a:lnTo>
                  <a:pt x="889257" y="0"/>
                </a:lnTo>
                <a:lnTo>
                  <a:pt x="889257" y="3214736"/>
                </a:lnTo>
                <a:lnTo>
                  <a:pt x="0" y="3214736"/>
                </a:lnTo>
                <a:close/>
              </a:path>
            </a:pathLst>
          </a:custGeom>
        </p:spPr>
      </p:pic>
      <p:sp>
        <p:nvSpPr>
          <p:cNvPr id="15" name="PPT世界pptx.cn-5"/>
          <p:cNvSpPr/>
          <p:nvPr/>
        </p:nvSpPr>
        <p:spPr>
          <a:xfrm>
            <a:off x="7813721" y="5357769"/>
            <a:ext cx="2264950" cy="2438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PT世界pptx.cn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233" y="3861364"/>
            <a:ext cx="2183254" cy="538066"/>
          </a:xfrm>
          <a:custGeom>
            <a:avLst/>
            <a:gdLst>
              <a:gd name="connsiteX0" fmla="*/ 0 w 2734819"/>
              <a:gd name="connsiteY0" fmla="*/ 0 h 674000"/>
              <a:gd name="connsiteX1" fmla="*/ 2734819 w 2734819"/>
              <a:gd name="connsiteY1" fmla="*/ 0 h 674000"/>
              <a:gd name="connsiteX2" fmla="*/ 2734819 w 2734819"/>
              <a:gd name="connsiteY2" fmla="*/ 674001 h 674000"/>
              <a:gd name="connsiteX3" fmla="*/ 0 w 2734819"/>
              <a:gd name="connsiteY3" fmla="*/ 674001 h 6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819" h="674000">
                <a:moveTo>
                  <a:pt x="0" y="0"/>
                </a:moveTo>
                <a:lnTo>
                  <a:pt x="2734819" y="0"/>
                </a:lnTo>
                <a:lnTo>
                  <a:pt x="2734819" y="674001"/>
                </a:lnTo>
                <a:lnTo>
                  <a:pt x="0" y="674001"/>
                </a:lnTo>
                <a:close/>
              </a:path>
            </a:pathLst>
          </a:custGeom>
        </p:spPr>
      </p:pic>
      <p:pic>
        <p:nvPicPr>
          <p:cNvPr id="12" name="PPT世界pptx.cn-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361" y="4317735"/>
            <a:ext cx="2264950" cy="554969"/>
          </a:xfrm>
          <a:custGeom>
            <a:avLst/>
            <a:gdLst>
              <a:gd name="connsiteX0" fmla="*/ 0 w 2837154"/>
              <a:gd name="connsiteY0" fmla="*/ 0 h 695173"/>
              <a:gd name="connsiteX1" fmla="*/ 2837154 w 2837154"/>
              <a:gd name="connsiteY1" fmla="*/ 0 h 695173"/>
              <a:gd name="connsiteX2" fmla="*/ 2837154 w 2837154"/>
              <a:gd name="connsiteY2" fmla="*/ 695173 h 695173"/>
              <a:gd name="connsiteX3" fmla="*/ 0 w 2837154"/>
              <a:gd name="connsiteY3" fmla="*/ 695173 h 69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154" h="695173">
                <a:moveTo>
                  <a:pt x="0" y="0"/>
                </a:moveTo>
                <a:lnTo>
                  <a:pt x="2837154" y="0"/>
                </a:lnTo>
                <a:lnTo>
                  <a:pt x="2837154" y="695173"/>
                </a:lnTo>
                <a:lnTo>
                  <a:pt x="0" y="695173"/>
                </a:lnTo>
                <a:close/>
              </a:path>
            </a:pathLst>
          </a:custGeom>
        </p:spPr>
      </p:pic>
      <p:pic>
        <p:nvPicPr>
          <p:cNvPr id="13" name="PPT世界pptx.cn-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613" y="1483731"/>
            <a:ext cx="4031273" cy="3994650"/>
          </a:xfrm>
          <a:custGeom>
            <a:avLst/>
            <a:gdLst>
              <a:gd name="connsiteX0" fmla="*/ 0 w 5049711"/>
              <a:gd name="connsiteY0" fmla="*/ 0 h 5003837"/>
              <a:gd name="connsiteX1" fmla="*/ 5049711 w 5049711"/>
              <a:gd name="connsiteY1" fmla="*/ 0 h 5003837"/>
              <a:gd name="connsiteX2" fmla="*/ 5049711 w 5049711"/>
              <a:gd name="connsiteY2" fmla="*/ 5003837 h 5003837"/>
              <a:gd name="connsiteX3" fmla="*/ 0 w 5049711"/>
              <a:gd name="connsiteY3" fmla="*/ 5003837 h 500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9711" h="5003837">
                <a:moveTo>
                  <a:pt x="0" y="0"/>
                </a:moveTo>
                <a:lnTo>
                  <a:pt x="5049711" y="0"/>
                </a:lnTo>
                <a:lnTo>
                  <a:pt x="5049711" y="5003837"/>
                </a:lnTo>
                <a:lnTo>
                  <a:pt x="0" y="5003837"/>
                </a:lnTo>
                <a:close/>
              </a:path>
            </a:pathLst>
          </a:custGeom>
        </p:spPr>
      </p:pic>
      <p:sp>
        <p:nvSpPr>
          <p:cNvPr id="7" name="PPT世界pptx.cn-9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" name="PPT世界pptx.cn-10"/>
          <p:cNvGrpSpPr/>
          <p:nvPr/>
        </p:nvGrpSpPr>
        <p:grpSpPr>
          <a:xfrm>
            <a:off x="740426" y="3670014"/>
            <a:ext cx="2539347" cy="444406"/>
            <a:chOff x="802656" y="4872704"/>
            <a:chExt cx="2539347" cy="444406"/>
          </a:xfrm>
        </p:grpSpPr>
        <p:sp>
          <p:nvSpPr>
            <p:cNvPr id="19" name="PPT世界pptx.cn-10-1"/>
            <p:cNvSpPr txBox="1"/>
            <p:nvPr/>
          </p:nvSpPr>
          <p:spPr>
            <a:xfrm>
              <a:off x="802656" y="4872704"/>
              <a:ext cx="2015892" cy="444406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txBody>
            <a:bodyPr vert="horz" wrap="none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altLang="zh-CN" sz="12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zh-CN" altLang="en-US"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汇报人：郭心怡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0" name="PPT世界pptx.cn-10-2"/>
            <p:cNvSpPr/>
            <p:nvPr/>
          </p:nvSpPr>
          <p:spPr>
            <a:xfrm flipH="1">
              <a:off x="3014546" y="5012766"/>
              <a:ext cx="327457" cy="182670"/>
            </a:xfrm>
            <a:prstGeom prst="arc">
              <a:avLst>
                <a:gd name="adj1" fmla="val 13914591"/>
                <a:gd name="adj2" fmla="val 11605753"/>
              </a:avLst>
            </a:prstGeom>
            <a:noFill/>
            <a:ln w="14288" cap="flat" cmpd="sng" algn="ctr">
              <a:solidFill>
                <a:schemeClr val="accent4"/>
              </a:solidFill>
              <a:prstDash val="solid"/>
              <a:miter lim="800000"/>
              <a:headEnd type="triangle" w="med" len="sm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2" name="PPT世界pptx.cn-11"/>
          <p:cNvGrpSpPr/>
          <p:nvPr/>
        </p:nvGrpSpPr>
        <p:grpSpPr>
          <a:xfrm>
            <a:off x="651072" y="1470609"/>
            <a:ext cx="4984115" cy="1849755"/>
            <a:chOff x="651072" y="1470609"/>
            <a:chExt cx="4984115" cy="1849755"/>
          </a:xfrm>
        </p:grpSpPr>
        <p:cxnSp>
          <p:nvCxnSpPr>
            <p:cNvPr id="16" name="PPT世界pptx.cn-11-1"/>
            <p:cNvCxnSpPr/>
            <p:nvPr/>
          </p:nvCxnSpPr>
          <p:spPr>
            <a:xfrm>
              <a:off x="826961" y="1615657"/>
              <a:ext cx="699996" cy="0"/>
            </a:xfrm>
            <a:prstGeom prst="line">
              <a:avLst/>
            </a:prstGeom>
            <a:noFill/>
            <a:ln w="38100" cap="rnd" cmpd="sng" algn="ctr">
              <a:solidFill>
                <a:schemeClr val="accent1"/>
              </a:solidFill>
              <a:prstDash val="solid"/>
              <a:round/>
            </a:ln>
            <a:effectLst/>
          </p:spPr>
        </p:cxnSp>
        <p:sp>
          <p:nvSpPr>
            <p:cNvPr id="17" name="PPT世界pptx.cn-11-2"/>
            <p:cNvSpPr txBox="1"/>
            <p:nvPr/>
          </p:nvSpPr>
          <p:spPr>
            <a:xfrm>
              <a:off x="1668977" y="1470609"/>
              <a:ext cx="2727325" cy="30670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altLang="zh-CN" sz="12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zh-CN" altLang="en-US"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Chinense Ch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ief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7" name="PPT世界pptx.cn-11-4"/>
            <p:cNvSpPr txBox="1"/>
            <p:nvPr/>
          </p:nvSpPr>
          <p:spPr>
            <a:xfrm>
              <a:off x="651072" y="1982419"/>
              <a:ext cx="4984115" cy="133794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4800" b="1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8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感谢</a:t>
              </a:r>
              <a:r>
                <a:rPr kumimoji="0" sz="8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聆听！</a:t>
              </a:r>
              <a:endParaRPr kumimoji="0" sz="81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2" name="PPT世界pptx.cn-11-5"/>
            <p:cNvSpPr/>
            <p:nvPr/>
          </p:nvSpPr>
          <p:spPr>
            <a:xfrm rot="20623087">
              <a:off x="4728446" y="2127808"/>
              <a:ext cx="253246" cy="253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3" name="PPT世界pptx.cn-11-6"/>
            <p:cNvSpPr/>
            <p:nvPr/>
          </p:nvSpPr>
          <p:spPr>
            <a:xfrm rot="20623087">
              <a:off x="4973889" y="1991071"/>
              <a:ext cx="149746" cy="1497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PPT世界pptx.cn-11-7"/>
            <p:cNvSpPr/>
            <p:nvPr/>
          </p:nvSpPr>
          <p:spPr>
            <a:xfrm rot="20623087">
              <a:off x="4820499" y="1888920"/>
              <a:ext cx="112654" cy="1126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30" name="PPT世界pptx.cn-11-8"/>
            <p:cNvCxnSpPr/>
            <p:nvPr/>
          </p:nvCxnSpPr>
          <p:spPr>
            <a:xfrm>
              <a:off x="740426" y="3283114"/>
              <a:ext cx="4894678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PPT世界pptx.cn-12"/>
          <p:cNvSpPr/>
          <p:nvPr/>
        </p:nvSpPr>
        <p:spPr>
          <a:xfrm>
            <a:off x="4958992" y="0"/>
            <a:ext cx="3685150" cy="1225912"/>
          </a:xfrm>
          <a:custGeom>
            <a:avLst/>
            <a:gdLst>
              <a:gd name="connsiteX0" fmla="*/ 0 w 3685150"/>
              <a:gd name="connsiteY0" fmla="*/ 0 h 1225912"/>
              <a:gd name="connsiteX1" fmla="*/ 3685150 w 3685150"/>
              <a:gd name="connsiteY1" fmla="*/ 0 h 1225912"/>
              <a:gd name="connsiteX2" fmla="*/ 3682941 w 3685150"/>
              <a:gd name="connsiteY2" fmla="*/ 6036 h 1225912"/>
              <a:gd name="connsiteX3" fmla="*/ 1842575 w 3685150"/>
              <a:gd name="connsiteY3" fmla="*/ 1225912 h 1225912"/>
              <a:gd name="connsiteX4" fmla="*/ 2209 w 3685150"/>
              <a:gd name="connsiteY4" fmla="*/ 6036 h 122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5150" h="1225912">
                <a:moveTo>
                  <a:pt x="0" y="0"/>
                </a:moveTo>
                <a:lnTo>
                  <a:pt x="3685150" y="0"/>
                </a:lnTo>
                <a:lnTo>
                  <a:pt x="3682941" y="6036"/>
                </a:lnTo>
                <a:cubicBezTo>
                  <a:pt x="3379731" y="722906"/>
                  <a:pt x="2669895" y="1225912"/>
                  <a:pt x="1842575" y="1225912"/>
                </a:cubicBezTo>
                <a:cubicBezTo>
                  <a:pt x="1015256" y="1225912"/>
                  <a:pt x="305420" y="722906"/>
                  <a:pt x="2209" y="60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48030" y="582930"/>
            <a:ext cx="3950335" cy="245110"/>
            <a:chOff x="1178" y="918"/>
            <a:chExt cx="6221" cy="386"/>
          </a:xfrm>
        </p:grpSpPr>
        <p:sp>
          <p:nvSpPr>
            <p:cNvPr id="33" name="PPT世界pptx.cn-13"/>
            <p:cNvSpPr txBox="1"/>
            <p:nvPr/>
          </p:nvSpPr>
          <p:spPr>
            <a:xfrm>
              <a:off x="1178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回顾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4" name="PPT世界pptx.cn-14"/>
            <p:cNvSpPr txBox="1"/>
            <p:nvPr/>
          </p:nvSpPr>
          <p:spPr>
            <a:xfrm>
              <a:off x="2662" y="918"/>
              <a:ext cx="1346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项目进度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5" name="PPT世界pptx.cn-15"/>
            <p:cNvSpPr txBox="1"/>
            <p:nvPr/>
          </p:nvSpPr>
          <p:spPr>
            <a:xfrm>
              <a:off x="4569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app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展示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6" name="PPT世界pptx.cn-16"/>
            <p:cNvSpPr txBox="1"/>
            <p:nvPr/>
          </p:nvSpPr>
          <p:spPr>
            <a:xfrm>
              <a:off x="6265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vlog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pic>
        <p:nvPicPr>
          <p:cNvPr id="4" name="图片 3" descr="logo-removebg-previe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525" y="-212090"/>
            <a:ext cx="1550035" cy="1550035"/>
          </a:xfrm>
          <a:prstGeom prst="rect">
            <a:avLst/>
          </a:prstGeom>
        </p:spPr>
      </p:pic>
      <p:grpSp>
        <p:nvGrpSpPr>
          <p:cNvPr id="6" name="PPT世界pptx.cn-10"/>
          <p:cNvGrpSpPr/>
          <p:nvPr/>
        </p:nvGrpSpPr>
        <p:grpSpPr>
          <a:xfrm>
            <a:off x="722011" y="4406614"/>
            <a:ext cx="2901297" cy="444500"/>
            <a:chOff x="802656" y="4872704"/>
            <a:chExt cx="2901297" cy="444500"/>
          </a:xfrm>
        </p:grpSpPr>
        <p:sp>
          <p:nvSpPr>
            <p:cNvPr id="21" name="PPT世界pptx.cn-10-1"/>
            <p:cNvSpPr txBox="1"/>
            <p:nvPr/>
          </p:nvSpPr>
          <p:spPr>
            <a:xfrm>
              <a:off x="802656" y="4872704"/>
              <a:ext cx="2540000" cy="444500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txBody>
            <a:bodyPr vert="horz" wrap="none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altLang="zh-CN" sz="12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altLang="zh-CN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zh-CN" altLang="en-US"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“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天下第一大厨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”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90000"/>
                      <a:lumOff val="10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小组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5" name="PPT世界pptx.cn-10-2"/>
            <p:cNvSpPr/>
            <p:nvPr/>
          </p:nvSpPr>
          <p:spPr>
            <a:xfrm flipH="1">
              <a:off x="3376496" y="5012766"/>
              <a:ext cx="327457" cy="182670"/>
            </a:xfrm>
            <a:prstGeom prst="arc">
              <a:avLst>
                <a:gd name="adj1" fmla="val 13914591"/>
                <a:gd name="adj2" fmla="val 11605753"/>
              </a:avLst>
            </a:prstGeom>
            <a:noFill/>
            <a:ln w="14288" cap="flat" cmpd="sng" algn="ctr">
              <a:solidFill>
                <a:schemeClr val="accent4"/>
              </a:solidFill>
              <a:prstDash val="solid"/>
              <a:miter lim="800000"/>
              <a:headEnd type="triangle" w="med" len="sm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世界pptx.cn-1"/>
          <p:cNvSpPr/>
          <p:nvPr/>
        </p:nvSpPr>
        <p:spPr>
          <a:xfrm>
            <a:off x="7319730" y="2472780"/>
            <a:ext cx="4872270" cy="4385220"/>
          </a:xfrm>
          <a:custGeom>
            <a:avLst/>
            <a:gdLst>
              <a:gd name="connsiteX0" fmla="*/ 3960000 w 4872270"/>
              <a:gd name="connsiteY0" fmla="*/ 0 h 4385220"/>
              <a:gd name="connsiteX1" fmla="*/ 4758078 w 4872270"/>
              <a:gd name="connsiteY1" fmla="*/ 80453 h 4385220"/>
              <a:gd name="connsiteX2" fmla="*/ 4872270 w 4872270"/>
              <a:gd name="connsiteY2" fmla="*/ 106809 h 4385220"/>
              <a:gd name="connsiteX3" fmla="*/ 4872270 w 4872270"/>
              <a:gd name="connsiteY3" fmla="*/ 4385220 h 4385220"/>
              <a:gd name="connsiteX4" fmla="*/ 23549 w 4872270"/>
              <a:gd name="connsiteY4" fmla="*/ 4385220 h 4385220"/>
              <a:gd name="connsiteX5" fmla="*/ 20445 w 4872270"/>
              <a:gd name="connsiteY5" fmla="*/ 4364887 h 4385220"/>
              <a:gd name="connsiteX6" fmla="*/ 0 w 4872270"/>
              <a:gd name="connsiteY6" fmla="*/ 3960000 h 4385220"/>
              <a:gd name="connsiteX7" fmla="*/ 3960000 w 4872270"/>
              <a:gd name="connsiteY7" fmla="*/ 0 h 438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2270" h="4385220">
                <a:moveTo>
                  <a:pt x="3960000" y="0"/>
                </a:moveTo>
                <a:cubicBezTo>
                  <a:pt x="4233381" y="0"/>
                  <a:pt x="4500292" y="27703"/>
                  <a:pt x="4758078" y="80453"/>
                </a:cubicBezTo>
                <a:lnTo>
                  <a:pt x="4872270" y="106809"/>
                </a:lnTo>
                <a:lnTo>
                  <a:pt x="4872270" y="4385220"/>
                </a:lnTo>
                <a:lnTo>
                  <a:pt x="23549" y="4385220"/>
                </a:lnTo>
                <a:lnTo>
                  <a:pt x="20445" y="4364887"/>
                </a:lnTo>
                <a:cubicBezTo>
                  <a:pt x="6926" y="4231764"/>
                  <a:pt x="0" y="4096691"/>
                  <a:pt x="0" y="3960000"/>
                </a:cubicBezTo>
                <a:cubicBezTo>
                  <a:pt x="0" y="1772952"/>
                  <a:pt x="1772952" y="0"/>
                  <a:pt x="3960000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PPT世界pptx.cn-2"/>
          <p:cNvSpPr/>
          <p:nvPr/>
        </p:nvSpPr>
        <p:spPr>
          <a:xfrm>
            <a:off x="0" y="6007560"/>
            <a:ext cx="12192000" cy="850440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9" name="PPT世界pptx.cn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0300" cy="1713053"/>
          </a:xfrm>
          <a:custGeom>
            <a:avLst/>
            <a:gdLst>
              <a:gd name="connsiteX0" fmla="*/ 0 w 1609132"/>
              <a:gd name="connsiteY0" fmla="*/ 0 h 3204149"/>
              <a:gd name="connsiteX1" fmla="*/ 1609132 w 1609132"/>
              <a:gd name="connsiteY1" fmla="*/ 0 h 3204149"/>
              <a:gd name="connsiteX2" fmla="*/ 1609132 w 1609132"/>
              <a:gd name="connsiteY2" fmla="*/ 3204150 h 3204149"/>
              <a:gd name="connsiteX3" fmla="*/ 0 w 1609132"/>
              <a:gd name="connsiteY3" fmla="*/ 3204150 h 32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32" h="3204149">
                <a:moveTo>
                  <a:pt x="0" y="0"/>
                </a:moveTo>
                <a:lnTo>
                  <a:pt x="1609132" y="0"/>
                </a:lnTo>
                <a:lnTo>
                  <a:pt x="1609132" y="3204150"/>
                </a:lnTo>
                <a:lnTo>
                  <a:pt x="0" y="3204150"/>
                </a:lnTo>
                <a:close/>
              </a:path>
            </a:pathLst>
          </a:custGeom>
        </p:spPr>
      </p:pic>
      <p:pic>
        <p:nvPicPr>
          <p:cNvPr id="10" name="PPT世界pptx.cn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667" y="1"/>
            <a:ext cx="449218" cy="1623961"/>
          </a:xfrm>
          <a:custGeom>
            <a:avLst/>
            <a:gdLst>
              <a:gd name="connsiteX0" fmla="*/ 0 w 889257"/>
              <a:gd name="connsiteY0" fmla="*/ 0 h 3214735"/>
              <a:gd name="connsiteX1" fmla="*/ 889257 w 889257"/>
              <a:gd name="connsiteY1" fmla="*/ 0 h 3214735"/>
              <a:gd name="connsiteX2" fmla="*/ 889257 w 889257"/>
              <a:gd name="connsiteY2" fmla="*/ 3214736 h 3214735"/>
              <a:gd name="connsiteX3" fmla="*/ 0 w 889257"/>
              <a:gd name="connsiteY3" fmla="*/ 3214736 h 321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7" h="3214735">
                <a:moveTo>
                  <a:pt x="0" y="0"/>
                </a:moveTo>
                <a:lnTo>
                  <a:pt x="889257" y="0"/>
                </a:lnTo>
                <a:lnTo>
                  <a:pt x="889257" y="3214736"/>
                </a:lnTo>
                <a:lnTo>
                  <a:pt x="0" y="3214736"/>
                </a:lnTo>
                <a:close/>
              </a:path>
            </a:pathLst>
          </a:custGeom>
        </p:spPr>
      </p:pic>
      <p:sp>
        <p:nvSpPr>
          <p:cNvPr id="7" name="PPT世界pptx.cn-5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" name="PPT世界pptx.cn-6"/>
          <p:cNvSpPr/>
          <p:nvPr/>
        </p:nvSpPr>
        <p:spPr>
          <a:xfrm>
            <a:off x="4958357" y="0"/>
            <a:ext cx="3685150" cy="1225912"/>
          </a:xfrm>
          <a:custGeom>
            <a:avLst/>
            <a:gdLst>
              <a:gd name="connsiteX0" fmla="*/ 0 w 3685150"/>
              <a:gd name="connsiteY0" fmla="*/ 0 h 1225912"/>
              <a:gd name="connsiteX1" fmla="*/ 3685150 w 3685150"/>
              <a:gd name="connsiteY1" fmla="*/ 0 h 1225912"/>
              <a:gd name="connsiteX2" fmla="*/ 3682941 w 3685150"/>
              <a:gd name="connsiteY2" fmla="*/ 6036 h 1225912"/>
              <a:gd name="connsiteX3" fmla="*/ 1842575 w 3685150"/>
              <a:gd name="connsiteY3" fmla="*/ 1225912 h 1225912"/>
              <a:gd name="connsiteX4" fmla="*/ 2209 w 3685150"/>
              <a:gd name="connsiteY4" fmla="*/ 6036 h 122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5150" h="1225912">
                <a:moveTo>
                  <a:pt x="0" y="0"/>
                </a:moveTo>
                <a:lnTo>
                  <a:pt x="3685150" y="0"/>
                </a:lnTo>
                <a:lnTo>
                  <a:pt x="3682941" y="6036"/>
                </a:lnTo>
                <a:cubicBezTo>
                  <a:pt x="3379731" y="722906"/>
                  <a:pt x="2669895" y="1225912"/>
                  <a:pt x="1842575" y="1225912"/>
                </a:cubicBezTo>
                <a:cubicBezTo>
                  <a:pt x="1015256" y="1225912"/>
                  <a:pt x="305420" y="722906"/>
                  <a:pt x="2209" y="60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9" name="PPT世界pptx.cn-11"/>
          <p:cNvSpPr/>
          <p:nvPr/>
        </p:nvSpPr>
        <p:spPr>
          <a:xfrm>
            <a:off x="902828" y="4419987"/>
            <a:ext cx="8043368" cy="756179"/>
          </a:xfrm>
          <a:prstGeom prst="rect">
            <a:avLst/>
          </a:prstGeom>
          <a:gradFill flip="none"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" name="PPT世界pptx.cn-12"/>
          <p:cNvGrpSpPr/>
          <p:nvPr/>
        </p:nvGrpSpPr>
        <p:grpSpPr>
          <a:xfrm>
            <a:off x="1111003" y="1605246"/>
            <a:ext cx="4954517" cy="3485218"/>
            <a:chOff x="1111003" y="1605246"/>
            <a:chExt cx="4954517" cy="3485218"/>
          </a:xfrm>
        </p:grpSpPr>
        <p:sp>
          <p:nvSpPr>
            <p:cNvPr id="38" name="PPT世界pptx.cn-12-1"/>
            <p:cNvSpPr txBox="1"/>
            <p:nvPr/>
          </p:nvSpPr>
          <p:spPr>
            <a:xfrm>
              <a:off x="1111003" y="2883688"/>
              <a:ext cx="4100968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kern="0" spc="0" noProof="0" dirty="0">
                  <a:ln>
                    <a:noFill/>
                  </a:ln>
                  <a:solidFill>
                    <a:schemeClr val="accent1"/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项目回顾</a:t>
              </a:r>
              <a:endParaRPr kumimoji="0" lang="zh-CN" altLang="en-US" sz="6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9" name="PPT世界pptx.cn-12-2"/>
            <p:cNvSpPr txBox="1"/>
            <p:nvPr/>
          </p:nvSpPr>
          <p:spPr>
            <a:xfrm>
              <a:off x="1187128" y="4505689"/>
              <a:ext cx="216246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01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0" name="PPT世界pptx.cn-12-3"/>
            <p:cNvSpPr txBox="1"/>
            <p:nvPr/>
          </p:nvSpPr>
          <p:spPr>
            <a:xfrm>
              <a:off x="1219707" y="3997794"/>
              <a:ext cx="41970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kern="0" spc="30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+mn-ea"/>
                </a:rPr>
                <a:t>PROJECT REVIEW</a:t>
              </a:r>
              <a:endParaRPr kumimoji="0" lang="en-US" altLang="zh-CN" sz="1200" b="0" i="0" u="none" strike="noStrike" kern="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1" name="PPT世界pptx.cn-12-4"/>
            <p:cNvSpPr txBox="1"/>
            <p:nvPr/>
          </p:nvSpPr>
          <p:spPr>
            <a:xfrm>
              <a:off x="1121609" y="1605246"/>
              <a:ext cx="4943911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800" kern="0" dirty="0">
                  <a:ln w="6350">
                    <a:solidFill>
                      <a:schemeClr val="accent4">
                        <a:alpha val="20000"/>
                      </a:schemeClr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PART 01</a:t>
              </a:r>
              <a:endParaRPr lang="zh-CN" altLang="en-US" sz="8800" kern="0" dirty="0">
                <a:ln w="6350">
                  <a:solidFill>
                    <a:schemeClr val="accent4">
                      <a:alpha val="20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5" name="PPT世界pptx.cn-13"/>
          <p:cNvSpPr/>
          <p:nvPr/>
        </p:nvSpPr>
        <p:spPr>
          <a:xfrm>
            <a:off x="7598510" y="5059588"/>
            <a:ext cx="2264950" cy="2438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PT世界pptx.cn-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22" y="3563183"/>
            <a:ext cx="2183254" cy="538066"/>
          </a:xfrm>
          <a:custGeom>
            <a:avLst/>
            <a:gdLst>
              <a:gd name="connsiteX0" fmla="*/ 0 w 2734819"/>
              <a:gd name="connsiteY0" fmla="*/ 0 h 674000"/>
              <a:gd name="connsiteX1" fmla="*/ 2734819 w 2734819"/>
              <a:gd name="connsiteY1" fmla="*/ 0 h 674000"/>
              <a:gd name="connsiteX2" fmla="*/ 2734819 w 2734819"/>
              <a:gd name="connsiteY2" fmla="*/ 674001 h 674000"/>
              <a:gd name="connsiteX3" fmla="*/ 0 w 2734819"/>
              <a:gd name="connsiteY3" fmla="*/ 674001 h 6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819" h="674000">
                <a:moveTo>
                  <a:pt x="0" y="0"/>
                </a:moveTo>
                <a:lnTo>
                  <a:pt x="2734819" y="0"/>
                </a:lnTo>
                <a:lnTo>
                  <a:pt x="2734819" y="674001"/>
                </a:lnTo>
                <a:lnTo>
                  <a:pt x="0" y="674001"/>
                </a:lnTo>
                <a:close/>
              </a:path>
            </a:pathLst>
          </a:custGeom>
        </p:spPr>
      </p:pic>
      <p:pic>
        <p:nvPicPr>
          <p:cNvPr id="12" name="PPT世界pptx.cn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50" y="4019554"/>
            <a:ext cx="2264950" cy="554969"/>
          </a:xfrm>
          <a:custGeom>
            <a:avLst/>
            <a:gdLst>
              <a:gd name="connsiteX0" fmla="*/ 0 w 2837154"/>
              <a:gd name="connsiteY0" fmla="*/ 0 h 695173"/>
              <a:gd name="connsiteX1" fmla="*/ 2837154 w 2837154"/>
              <a:gd name="connsiteY1" fmla="*/ 0 h 695173"/>
              <a:gd name="connsiteX2" fmla="*/ 2837154 w 2837154"/>
              <a:gd name="connsiteY2" fmla="*/ 695173 h 695173"/>
              <a:gd name="connsiteX3" fmla="*/ 0 w 2837154"/>
              <a:gd name="connsiteY3" fmla="*/ 695173 h 69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154" h="695173">
                <a:moveTo>
                  <a:pt x="0" y="0"/>
                </a:moveTo>
                <a:lnTo>
                  <a:pt x="2837154" y="0"/>
                </a:lnTo>
                <a:lnTo>
                  <a:pt x="2837154" y="695173"/>
                </a:lnTo>
                <a:lnTo>
                  <a:pt x="0" y="695173"/>
                </a:lnTo>
                <a:close/>
              </a:path>
            </a:pathLst>
          </a:custGeom>
        </p:spPr>
      </p:pic>
      <p:pic>
        <p:nvPicPr>
          <p:cNvPr id="13" name="PPT世界pptx.cn-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402" y="1185550"/>
            <a:ext cx="4031273" cy="3994650"/>
          </a:xfrm>
          <a:custGeom>
            <a:avLst/>
            <a:gdLst>
              <a:gd name="connsiteX0" fmla="*/ 0 w 5049711"/>
              <a:gd name="connsiteY0" fmla="*/ 0 h 5003837"/>
              <a:gd name="connsiteX1" fmla="*/ 5049711 w 5049711"/>
              <a:gd name="connsiteY1" fmla="*/ 0 h 5003837"/>
              <a:gd name="connsiteX2" fmla="*/ 5049711 w 5049711"/>
              <a:gd name="connsiteY2" fmla="*/ 5003837 h 5003837"/>
              <a:gd name="connsiteX3" fmla="*/ 0 w 5049711"/>
              <a:gd name="connsiteY3" fmla="*/ 5003837 h 500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9711" h="5003837">
                <a:moveTo>
                  <a:pt x="0" y="0"/>
                </a:moveTo>
                <a:lnTo>
                  <a:pt x="5049711" y="0"/>
                </a:lnTo>
                <a:lnTo>
                  <a:pt x="5049711" y="5003837"/>
                </a:lnTo>
                <a:lnTo>
                  <a:pt x="0" y="5003837"/>
                </a:lnTo>
                <a:close/>
              </a:path>
            </a:pathLst>
          </a:custGeom>
        </p:spPr>
      </p:pic>
      <p:grpSp>
        <p:nvGrpSpPr>
          <p:cNvPr id="18" name="组合 17"/>
          <p:cNvGrpSpPr/>
          <p:nvPr/>
        </p:nvGrpSpPr>
        <p:grpSpPr>
          <a:xfrm>
            <a:off x="748030" y="582930"/>
            <a:ext cx="3950335" cy="245110"/>
            <a:chOff x="1178" y="918"/>
            <a:chExt cx="6221" cy="386"/>
          </a:xfrm>
        </p:grpSpPr>
        <p:sp>
          <p:nvSpPr>
            <p:cNvPr id="5" name="PPT世界pptx.cn-13"/>
            <p:cNvSpPr txBox="1"/>
            <p:nvPr/>
          </p:nvSpPr>
          <p:spPr>
            <a:xfrm>
              <a:off x="1178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回顾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" name="PPT世界pptx.cn-14"/>
            <p:cNvSpPr txBox="1"/>
            <p:nvPr/>
          </p:nvSpPr>
          <p:spPr>
            <a:xfrm>
              <a:off x="2662" y="918"/>
              <a:ext cx="1346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项目进度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6" name="PPT世界pptx.cn-15"/>
            <p:cNvSpPr txBox="1"/>
            <p:nvPr/>
          </p:nvSpPr>
          <p:spPr>
            <a:xfrm>
              <a:off x="4569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app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展示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7" name="PPT世界pptx.cn-16"/>
            <p:cNvSpPr txBox="1"/>
            <p:nvPr/>
          </p:nvSpPr>
          <p:spPr>
            <a:xfrm>
              <a:off x="6265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vlog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4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PPT世界pptx.cn-2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" name="PPT世界pptx.cn-3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" name="PPT世界pptx.cn-4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项目回顾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" name="PPT世界pptx.cn-5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9" name="PPT世界pptx.cn-6"/>
          <p:cNvSpPr txBox="1"/>
          <p:nvPr/>
        </p:nvSpPr>
        <p:spPr>
          <a:xfrm>
            <a:off x="251678" y="114843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REVIEW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7" name="PPT世界pptx.cn-7"/>
          <p:cNvGrpSpPr/>
          <p:nvPr/>
        </p:nvGrpSpPr>
        <p:grpSpPr>
          <a:xfrm>
            <a:off x="909080" y="1583263"/>
            <a:ext cx="4976622" cy="5211869"/>
            <a:chOff x="909080" y="2117889"/>
            <a:chExt cx="4976622" cy="5211869"/>
          </a:xfrm>
        </p:grpSpPr>
        <p:sp>
          <p:nvSpPr>
            <p:cNvPr id="13" name="PPT世界pptx.cn-7-1"/>
            <p:cNvSpPr txBox="1"/>
            <p:nvPr/>
          </p:nvSpPr>
          <p:spPr>
            <a:xfrm>
              <a:off x="909080" y="3914728"/>
              <a:ext cx="4976622" cy="341503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在快节奏的现代生活中，烹饪和餐食规划常常成为一项挑战。尤其是对于工作繁忙的都市人来说，</a:t>
              </a:r>
              <a:r>
                <a:rPr lang="zh-CN" altLang="en-US" sz="1600" b="1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如何快速准备健康、美味的餐食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成为了一个普遍问题。</a:t>
              </a:r>
              <a:r>
                <a:rPr lang="zh-CN" altLang="en-US" sz="1600" b="1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智能菜谱生成器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的出现，正是为了解决这一问题。它通过利用人工智能技术，根据用户的口味偏好、可用食材和烹饪技巧，生成个性化的菜谱。这不仅</a:t>
              </a:r>
              <a:r>
                <a:rPr lang="zh-CN" altLang="en-US" sz="1600" b="1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简化了烹饪过程，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还</a:t>
              </a:r>
              <a:r>
                <a:rPr lang="zh-CN" altLang="en-US" sz="1600" b="1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提高了烹饪的趣味性和效率，</a:t>
              </a:r>
              <a:r>
                <a:rPr lang="zh-CN" altLang="en-US" sz="16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使得每个人都能轻松享受烹饪的乐趣。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09080" y="2117889"/>
              <a:ext cx="4653280" cy="1567605"/>
              <a:chOff x="909080" y="2117889"/>
              <a:chExt cx="4653280" cy="1567605"/>
            </a:xfrm>
          </p:grpSpPr>
          <p:sp>
            <p:nvSpPr>
              <p:cNvPr id="14" name="PPT世界pptx.cn-7-2"/>
              <p:cNvSpPr/>
              <p:nvPr/>
            </p:nvSpPr>
            <p:spPr>
              <a:xfrm>
                <a:off x="1039545" y="3583894"/>
                <a:ext cx="616177" cy="1016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endParaRPr>
              </a:p>
            </p:txBody>
          </p:sp>
          <p:sp>
            <p:nvSpPr>
              <p:cNvPr id="15" name="PPT世界pptx.cn-7-3"/>
              <p:cNvSpPr txBox="1"/>
              <p:nvPr/>
            </p:nvSpPr>
            <p:spPr>
              <a:xfrm>
                <a:off x="909080" y="2117889"/>
                <a:ext cx="4653280" cy="127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现代人需求变化：</a:t>
                </a:r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智能菜谱生成器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应运而生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20" name="PPT世界pptx.cn-8"/>
          <p:cNvGrpSpPr/>
          <p:nvPr/>
        </p:nvGrpSpPr>
        <p:grpSpPr>
          <a:xfrm>
            <a:off x="6158313" y="940227"/>
            <a:ext cx="6123054" cy="5575232"/>
            <a:chOff x="6158313" y="940227"/>
            <a:chExt cx="6123054" cy="5575232"/>
          </a:xfrm>
        </p:grpSpPr>
        <p:pic>
          <p:nvPicPr>
            <p:cNvPr id="19" name="PPT世界pptx.cn-8-1" descr="桌子上放着食物和饮料&#10;&#10;中度可信度描述已自动生成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313" y="940227"/>
              <a:ext cx="6123054" cy="5575232"/>
            </a:xfrm>
            <a:prstGeom prst="rect">
              <a:avLst/>
            </a:prstGeom>
          </p:spPr>
        </p:pic>
        <p:sp>
          <p:nvSpPr>
            <p:cNvPr id="11" name="PPT世界pptx.cn-8-2"/>
            <p:cNvSpPr/>
            <p:nvPr/>
          </p:nvSpPr>
          <p:spPr>
            <a:xfrm>
              <a:off x="10231147" y="5017425"/>
              <a:ext cx="765994" cy="7659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1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PPT世界pptx.cn-8-3"/>
            <p:cNvSpPr/>
            <p:nvPr/>
          </p:nvSpPr>
          <p:spPr bwMode="auto">
            <a:xfrm flipV="1">
              <a:off x="10757425" y="1049469"/>
              <a:ext cx="628817" cy="628817"/>
            </a:xfrm>
            <a:custGeom>
              <a:avLst/>
              <a:gdLst>
                <a:gd name="T0" fmla="*/ 417 w 756"/>
                <a:gd name="T1" fmla="*/ 754 h 756"/>
                <a:gd name="T2" fmla="*/ 472 w 756"/>
                <a:gd name="T3" fmla="*/ 744 h 756"/>
                <a:gd name="T4" fmla="*/ 525 w 756"/>
                <a:gd name="T5" fmla="*/ 726 h 756"/>
                <a:gd name="T6" fmla="*/ 574 w 756"/>
                <a:gd name="T7" fmla="*/ 701 h 756"/>
                <a:gd name="T8" fmla="*/ 619 w 756"/>
                <a:gd name="T9" fmla="*/ 670 h 756"/>
                <a:gd name="T10" fmla="*/ 658 w 756"/>
                <a:gd name="T11" fmla="*/ 632 h 756"/>
                <a:gd name="T12" fmla="*/ 691 w 756"/>
                <a:gd name="T13" fmla="*/ 590 h 756"/>
                <a:gd name="T14" fmla="*/ 719 w 756"/>
                <a:gd name="T15" fmla="*/ 542 h 756"/>
                <a:gd name="T16" fmla="*/ 739 w 756"/>
                <a:gd name="T17" fmla="*/ 491 h 756"/>
                <a:gd name="T18" fmla="*/ 751 w 756"/>
                <a:gd name="T19" fmla="*/ 435 h 756"/>
                <a:gd name="T20" fmla="*/ 756 w 756"/>
                <a:gd name="T21" fmla="*/ 378 h 756"/>
                <a:gd name="T22" fmla="*/ 751 w 756"/>
                <a:gd name="T23" fmla="*/ 321 h 756"/>
                <a:gd name="T24" fmla="*/ 739 w 756"/>
                <a:gd name="T25" fmla="*/ 266 h 756"/>
                <a:gd name="T26" fmla="*/ 719 w 756"/>
                <a:gd name="T27" fmla="*/ 214 h 756"/>
                <a:gd name="T28" fmla="*/ 691 w 756"/>
                <a:gd name="T29" fmla="*/ 167 h 756"/>
                <a:gd name="T30" fmla="*/ 658 w 756"/>
                <a:gd name="T31" fmla="*/ 124 h 756"/>
                <a:gd name="T32" fmla="*/ 619 w 756"/>
                <a:gd name="T33" fmla="*/ 87 h 756"/>
                <a:gd name="T34" fmla="*/ 574 w 756"/>
                <a:gd name="T35" fmla="*/ 55 h 756"/>
                <a:gd name="T36" fmla="*/ 525 w 756"/>
                <a:gd name="T37" fmla="*/ 30 h 756"/>
                <a:gd name="T38" fmla="*/ 472 w 756"/>
                <a:gd name="T39" fmla="*/ 12 h 756"/>
                <a:gd name="T40" fmla="*/ 417 w 756"/>
                <a:gd name="T41" fmla="*/ 2 h 756"/>
                <a:gd name="T42" fmla="*/ 358 w 756"/>
                <a:gd name="T43" fmla="*/ 0 h 756"/>
                <a:gd name="T44" fmla="*/ 301 w 756"/>
                <a:gd name="T45" fmla="*/ 8 h 756"/>
                <a:gd name="T46" fmla="*/ 248 w 756"/>
                <a:gd name="T47" fmla="*/ 23 h 756"/>
                <a:gd name="T48" fmla="*/ 197 w 756"/>
                <a:gd name="T49" fmla="*/ 46 h 756"/>
                <a:gd name="T50" fmla="*/ 152 w 756"/>
                <a:gd name="T51" fmla="*/ 76 h 756"/>
                <a:gd name="T52" fmla="*/ 111 w 756"/>
                <a:gd name="T53" fmla="*/ 111 h 756"/>
                <a:gd name="T54" fmla="*/ 75 w 756"/>
                <a:gd name="T55" fmla="*/ 152 h 756"/>
                <a:gd name="T56" fmla="*/ 45 w 756"/>
                <a:gd name="T57" fmla="*/ 198 h 756"/>
                <a:gd name="T58" fmla="*/ 22 w 756"/>
                <a:gd name="T59" fmla="*/ 249 h 756"/>
                <a:gd name="T60" fmla="*/ 7 w 756"/>
                <a:gd name="T61" fmla="*/ 302 h 756"/>
                <a:gd name="T62" fmla="*/ 0 w 756"/>
                <a:gd name="T63" fmla="*/ 359 h 756"/>
                <a:gd name="T64" fmla="*/ 2 w 756"/>
                <a:gd name="T65" fmla="*/ 417 h 756"/>
                <a:gd name="T66" fmla="*/ 12 w 756"/>
                <a:gd name="T67" fmla="*/ 472 h 756"/>
                <a:gd name="T68" fmla="*/ 30 w 756"/>
                <a:gd name="T69" fmla="*/ 525 h 756"/>
                <a:gd name="T70" fmla="*/ 55 w 756"/>
                <a:gd name="T71" fmla="*/ 574 h 756"/>
                <a:gd name="T72" fmla="*/ 86 w 756"/>
                <a:gd name="T73" fmla="*/ 619 h 756"/>
                <a:gd name="T74" fmla="*/ 124 w 756"/>
                <a:gd name="T75" fmla="*/ 658 h 756"/>
                <a:gd name="T76" fmla="*/ 166 w 756"/>
                <a:gd name="T77" fmla="*/ 691 h 756"/>
                <a:gd name="T78" fmla="*/ 214 w 756"/>
                <a:gd name="T79" fmla="*/ 718 h 756"/>
                <a:gd name="T80" fmla="*/ 265 w 756"/>
                <a:gd name="T81" fmla="*/ 739 h 756"/>
                <a:gd name="T82" fmla="*/ 321 w 756"/>
                <a:gd name="T83" fmla="*/ 752 h 756"/>
                <a:gd name="T84" fmla="*/ 378 w 756"/>
                <a:gd name="T85" fmla="*/ 756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6" h="756">
                  <a:moveTo>
                    <a:pt x="378" y="756"/>
                  </a:moveTo>
                  <a:lnTo>
                    <a:pt x="397" y="756"/>
                  </a:lnTo>
                  <a:lnTo>
                    <a:pt x="417" y="754"/>
                  </a:lnTo>
                  <a:lnTo>
                    <a:pt x="435" y="752"/>
                  </a:lnTo>
                  <a:lnTo>
                    <a:pt x="454" y="749"/>
                  </a:lnTo>
                  <a:lnTo>
                    <a:pt x="472" y="744"/>
                  </a:lnTo>
                  <a:lnTo>
                    <a:pt x="490" y="739"/>
                  </a:lnTo>
                  <a:lnTo>
                    <a:pt x="507" y="734"/>
                  </a:lnTo>
                  <a:lnTo>
                    <a:pt x="525" y="726"/>
                  </a:lnTo>
                  <a:lnTo>
                    <a:pt x="542" y="718"/>
                  </a:lnTo>
                  <a:lnTo>
                    <a:pt x="558" y="711"/>
                  </a:lnTo>
                  <a:lnTo>
                    <a:pt x="574" y="701"/>
                  </a:lnTo>
                  <a:lnTo>
                    <a:pt x="589" y="691"/>
                  </a:lnTo>
                  <a:lnTo>
                    <a:pt x="604" y="681"/>
                  </a:lnTo>
                  <a:lnTo>
                    <a:pt x="619" y="670"/>
                  </a:lnTo>
                  <a:lnTo>
                    <a:pt x="632" y="658"/>
                  </a:lnTo>
                  <a:lnTo>
                    <a:pt x="645" y="645"/>
                  </a:lnTo>
                  <a:lnTo>
                    <a:pt x="658" y="632"/>
                  </a:lnTo>
                  <a:lnTo>
                    <a:pt x="669" y="619"/>
                  </a:lnTo>
                  <a:lnTo>
                    <a:pt x="680" y="604"/>
                  </a:lnTo>
                  <a:lnTo>
                    <a:pt x="691" y="590"/>
                  </a:lnTo>
                  <a:lnTo>
                    <a:pt x="701" y="574"/>
                  </a:lnTo>
                  <a:lnTo>
                    <a:pt x="710" y="559"/>
                  </a:lnTo>
                  <a:lnTo>
                    <a:pt x="719" y="542"/>
                  </a:lnTo>
                  <a:lnTo>
                    <a:pt x="727" y="525"/>
                  </a:lnTo>
                  <a:lnTo>
                    <a:pt x="733" y="508"/>
                  </a:lnTo>
                  <a:lnTo>
                    <a:pt x="739" y="491"/>
                  </a:lnTo>
                  <a:lnTo>
                    <a:pt x="744" y="472"/>
                  </a:lnTo>
                  <a:lnTo>
                    <a:pt x="748" y="455"/>
                  </a:lnTo>
                  <a:lnTo>
                    <a:pt x="751" y="435"/>
                  </a:lnTo>
                  <a:lnTo>
                    <a:pt x="754" y="417"/>
                  </a:lnTo>
                  <a:lnTo>
                    <a:pt x="756" y="398"/>
                  </a:lnTo>
                  <a:lnTo>
                    <a:pt x="756" y="378"/>
                  </a:lnTo>
                  <a:lnTo>
                    <a:pt x="756" y="359"/>
                  </a:lnTo>
                  <a:lnTo>
                    <a:pt x="754" y="339"/>
                  </a:lnTo>
                  <a:lnTo>
                    <a:pt x="751" y="321"/>
                  </a:lnTo>
                  <a:lnTo>
                    <a:pt x="748" y="302"/>
                  </a:lnTo>
                  <a:lnTo>
                    <a:pt x="744" y="284"/>
                  </a:lnTo>
                  <a:lnTo>
                    <a:pt x="739" y="266"/>
                  </a:lnTo>
                  <a:lnTo>
                    <a:pt x="733" y="249"/>
                  </a:lnTo>
                  <a:lnTo>
                    <a:pt x="727" y="231"/>
                  </a:lnTo>
                  <a:lnTo>
                    <a:pt x="719" y="214"/>
                  </a:lnTo>
                  <a:lnTo>
                    <a:pt x="710" y="198"/>
                  </a:lnTo>
                  <a:lnTo>
                    <a:pt x="701" y="183"/>
                  </a:lnTo>
                  <a:lnTo>
                    <a:pt x="691" y="167"/>
                  </a:lnTo>
                  <a:lnTo>
                    <a:pt x="680" y="152"/>
                  </a:lnTo>
                  <a:lnTo>
                    <a:pt x="669" y="137"/>
                  </a:lnTo>
                  <a:lnTo>
                    <a:pt x="658" y="124"/>
                  </a:lnTo>
                  <a:lnTo>
                    <a:pt x="645" y="111"/>
                  </a:lnTo>
                  <a:lnTo>
                    <a:pt x="632" y="98"/>
                  </a:lnTo>
                  <a:lnTo>
                    <a:pt x="619" y="87"/>
                  </a:lnTo>
                  <a:lnTo>
                    <a:pt x="604" y="76"/>
                  </a:lnTo>
                  <a:lnTo>
                    <a:pt x="589" y="65"/>
                  </a:lnTo>
                  <a:lnTo>
                    <a:pt x="574" y="55"/>
                  </a:lnTo>
                  <a:lnTo>
                    <a:pt x="558" y="46"/>
                  </a:lnTo>
                  <a:lnTo>
                    <a:pt x="542" y="38"/>
                  </a:lnTo>
                  <a:lnTo>
                    <a:pt x="525" y="30"/>
                  </a:lnTo>
                  <a:lnTo>
                    <a:pt x="507" y="23"/>
                  </a:lnTo>
                  <a:lnTo>
                    <a:pt x="490" y="17"/>
                  </a:lnTo>
                  <a:lnTo>
                    <a:pt x="472" y="12"/>
                  </a:lnTo>
                  <a:lnTo>
                    <a:pt x="454" y="8"/>
                  </a:lnTo>
                  <a:lnTo>
                    <a:pt x="435" y="5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39" y="2"/>
                  </a:lnTo>
                  <a:lnTo>
                    <a:pt x="321" y="5"/>
                  </a:lnTo>
                  <a:lnTo>
                    <a:pt x="301" y="8"/>
                  </a:lnTo>
                  <a:lnTo>
                    <a:pt x="284" y="12"/>
                  </a:lnTo>
                  <a:lnTo>
                    <a:pt x="265" y="17"/>
                  </a:lnTo>
                  <a:lnTo>
                    <a:pt x="248" y="23"/>
                  </a:lnTo>
                  <a:lnTo>
                    <a:pt x="231" y="30"/>
                  </a:lnTo>
                  <a:lnTo>
                    <a:pt x="214" y="38"/>
                  </a:lnTo>
                  <a:lnTo>
                    <a:pt x="197" y="46"/>
                  </a:lnTo>
                  <a:lnTo>
                    <a:pt x="182" y="55"/>
                  </a:lnTo>
                  <a:lnTo>
                    <a:pt x="166" y="65"/>
                  </a:lnTo>
                  <a:lnTo>
                    <a:pt x="152" y="76"/>
                  </a:lnTo>
                  <a:lnTo>
                    <a:pt x="137" y="87"/>
                  </a:lnTo>
                  <a:lnTo>
                    <a:pt x="124" y="98"/>
                  </a:lnTo>
                  <a:lnTo>
                    <a:pt x="111" y="111"/>
                  </a:lnTo>
                  <a:lnTo>
                    <a:pt x="98" y="124"/>
                  </a:lnTo>
                  <a:lnTo>
                    <a:pt x="86" y="137"/>
                  </a:lnTo>
                  <a:lnTo>
                    <a:pt x="75" y="152"/>
                  </a:lnTo>
                  <a:lnTo>
                    <a:pt x="65" y="167"/>
                  </a:lnTo>
                  <a:lnTo>
                    <a:pt x="55" y="183"/>
                  </a:lnTo>
                  <a:lnTo>
                    <a:pt x="45" y="198"/>
                  </a:lnTo>
                  <a:lnTo>
                    <a:pt x="38" y="214"/>
                  </a:lnTo>
                  <a:lnTo>
                    <a:pt x="30" y="231"/>
                  </a:lnTo>
                  <a:lnTo>
                    <a:pt x="22" y="249"/>
                  </a:lnTo>
                  <a:lnTo>
                    <a:pt x="17" y="266"/>
                  </a:lnTo>
                  <a:lnTo>
                    <a:pt x="12" y="284"/>
                  </a:lnTo>
                  <a:lnTo>
                    <a:pt x="7" y="302"/>
                  </a:lnTo>
                  <a:lnTo>
                    <a:pt x="4" y="321"/>
                  </a:lnTo>
                  <a:lnTo>
                    <a:pt x="2" y="339"/>
                  </a:lnTo>
                  <a:lnTo>
                    <a:pt x="0" y="359"/>
                  </a:lnTo>
                  <a:lnTo>
                    <a:pt x="0" y="378"/>
                  </a:lnTo>
                  <a:lnTo>
                    <a:pt x="0" y="398"/>
                  </a:lnTo>
                  <a:lnTo>
                    <a:pt x="2" y="417"/>
                  </a:lnTo>
                  <a:lnTo>
                    <a:pt x="4" y="435"/>
                  </a:lnTo>
                  <a:lnTo>
                    <a:pt x="7" y="455"/>
                  </a:lnTo>
                  <a:lnTo>
                    <a:pt x="12" y="472"/>
                  </a:lnTo>
                  <a:lnTo>
                    <a:pt x="17" y="491"/>
                  </a:lnTo>
                  <a:lnTo>
                    <a:pt x="22" y="508"/>
                  </a:lnTo>
                  <a:lnTo>
                    <a:pt x="30" y="525"/>
                  </a:lnTo>
                  <a:lnTo>
                    <a:pt x="38" y="542"/>
                  </a:lnTo>
                  <a:lnTo>
                    <a:pt x="45" y="559"/>
                  </a:lnTo>
                  <a:lnTo>
                    <a:pt x="55" y="574"/>
                  </a:lnTo>
                  <a:lnTo>
                    <a:pt x="65" y="590"/>
                  </a:lnTo>
                  <a:lnTo>
                    <a:pt x="75" y="604"/>
                  </a:lnTo>
                  <a:lnTo>
                    <a:pt x="86" y="619"/>
                  </a:lnTo>
                  <a:lnTo>
                    <a:pt x="98" y="632"/>
                  </a:lnTo>
                  <a:lnTo>
                    <a:pt x="111" y="645"/>
                  </a:lnTo>
                  <a:lnTo>
                    <a:pt x="124" y="658"/>
                  </a:lnTo>
                  <a:lnTo>
                    <a:pt x="137" y="670"/>
                  </a:lnTo>
                  <a:lnTo>
                    <a:pt x="152" y="681"/>
                  </a:lnTo>
                  <a:lnTo>
                    <a:pt x="166" y="691"/>
                  </a:lnTo>
                  <a:lnTo>
                    <a:pt x="182" y="701"/>
                  </a:lnTo>
                  <a:lnTo>
                    <a:pt x="197" y="711"/>
                  </a:lnTo>
                  <a:lnTo>
                    <a:pt x="214" y="718"/>
                  </a:lnTo>
                  <a:lnTo>
                    <a:pt x="231" y="726"/>
                  </a:lnTo>
                  <a:lnTo>
                    <a:pt x="248" y="734"/>
                  </a:lnTo>
                  <a:lnTo>
                    <a:pt x="265" y="739"/>
                  </a:lnTo>
                  <a:lnTo>
                    <a:pt x="284" y="744"/>
                  </a:lnTo>
                  <a:lnTo>
                    <a:pt x="301" y="749"/>
                  </a:lnTo>
                  <a:lnTo>
                    <a:pt x="321" y="752"/>
                  </a:lnTo>
                  <a:lnTo>
                    <a:pt x="339" y="754"/>
                  </a:lnTo>
                  <a:lnTo>
                    <a:pt x="358" y="756"/>
                  </a:lnTo>
                  <a:lnTo>
                    <a:pt x="378" y="7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270000" dist="812800" dir="2700000" sx="80000" sy="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1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PPT世界pptx.cn-1"/>
          <p:cNvGrpSpPr/>
          <p:nvPr>
            <p:custDataLst>
              <p:tags r:id="rId1"/>
            </p:custDataLst>
          </p:nvPr>
        </p:nvGrpSpPr>
        <p:grpSpPr>
          <a:xfrm>
            <a:off x="7930452" y="1254565"/>
            <a:ext cx="3581400" cy="2808454"/>
            <a:chOff x="8235252" y="1610165"/>
            <a:chExt cx="3581400" cy="2808454"/>
          </a:xfrm>
        </p:grpSpPr>
        <p:sp>
          <p:nvSpPr>
            <p:cNvPr id="4" name="PPT世界pptx.cn-1-1"/>
            <p:cNvSpPr/>
            <p:nvPr>
              <p:custDataLst>
                <p:tags r:id="rId2"/>
              </p:custDataLst>
            </p:nvPr>
          </p:nvSpPr>
          <p:spPr>
            <a:xfrm>
              <a:off x="8235252" y="3688215"/>
              <a:ext cx="2622698" cy="730404"/>
            </a:xfrm>
            <a:custGeom>
              <a:avLst/>
              <a:gdLst>
                <a:gd name="connsiteX0" fmla="*/ 2062023 w 2384272"/>
                <a:gd name="connsiteY0" fmla="*/ 0 h 664004"/>
                <a:gd name="connsiteX1" fmla="*/ 1831406 w 2384272"/>
                <a:gd name="connsiteY1" fmla="*/ 98052 h 664004"/>
                <a:gd name="connsiteX2" fmla="*/ 0 w 2384272"/>
                <a:gd name="connsiteY2" fmla="*/ 98052 h 664004"/>
                <a:gd name="connsiteX3" fmla="*/ 0 w 2384272"/>
                <a:gd name="connsiteY3" fmla="*/ 563404 h 664004"/>
                <a:gd name="connsiteX4" fmla="*/ 1829445 w 2384272"/>
                <a:gd name="connsiteY4" fmla="*/ 563404 h 664004"/>
                <a:gd name="connsiteX5" fmla="*/ 2064769 w 2384272"/>
                <a:gd name="connsiteY5" fmla="*/ 664005 h 664004"/>
                <a:gd name="connsiteX6" fmla="*/ 2384024 w 2384272"/>
                <a:gd name="connsiteY6" fmla="*/ 319346 h 664004"/>
                <a:gd name="connsiteX7" fmla="*/ 2062023 w 2384272"/>
                <a:gd name="connsiteY7" fmla="*/ 0 h 66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4272" h="664004">
                  <a:moveTo>
                    <a:pt x="2062023" y="0"/>
                  </a:moveTo>
                  <a:cubicBezTo>
                    <a:pt x="1975012" y="-45"/>
                    <a:pt x="1891747" y="35360"/>
                    <a:pt x="1831406" y="98052"/>
                  </a:cubicBezTo>
                  <a:lnTo>
                    <a:pt x="0" y="98052"/>
                  </a:lnTo>
                  <a:lnTo>
                    <a:pt x="0" y="563404"/>
                  </a:lnTo>
                  <a:lnTo>
                    <a:pt x="1829445" y="563404"/>
                  </a:lnTo>
                  <a:cubicBezTo>
                    <a:pt x="1890845" y="627696"/>
                    <a:pt x="1975875" y="664050"/>
                    <a:pt x="2064769" y="664005"/>
                  </a:cubicBezTo>
                  <a:cubicBezTo>
                    <a:pt x="2248105" y="656990"/>
                    <a:pt x="2391045" y="502681"/>
                    <a:pt x="2384024" y="319346"/>
                  </a:cubicBezTo>
                  <a:cubicBezTo>
                    <a:pt x="2377337" y="144796"/>
                    <a:pt x="2236614" y="5236"/>
                    <a:pt x="2062023" y="0"/>
                  </a:cubicBezTo>
                  <a:close/>
                </a:path>
              </a:pathLst>
            </a:custGeom>
            <a:solidFill>
              <a:schemeClr val="accent4"/>
            </a:solidFill>
            <a:ln w="19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5" name="PPT世界pptx.cn-1-2"/>
            <p:cNvSpPr/>
            <p:nvPr>
              <p:custDataLst>
                <p:tags r:id="rId3"/>
              </p:custDataLst>
            </p:nvPr>
          </p:nvSpPr>
          <p:spPr>
            <a:xfrm>
              <a:off x="10283433" y="3842019"/>
              <a:ext cx="445663" cy="436172"/>
            </a:xfrm>
            <a:custGeom>
              <a:avLst/>
              <a:gdLst>
                <a:gd name="connsiteX0" fmla="*/ 405149 w 405148"/>
                <a:gd name="connsiteY0" fmla="*/ 198260 h 396520"/>
                <a:gd name="connsiteX1" fmla="*/ 202575 w 405148"/>
                <a:gd name="connsiteY1" fmla="*/ 396520 h 396520"/>
                <a:gd name="connsiteX2" fmla="*/ 1 w 405148"/>
                <a:gd name="connsiteY2" fmla="*/ 198260 h 396520"/>
                <a:gd name="connsiteX3" fmla="*/ 202575 w 405148"/>
                <a:gd name="connsiteY3" fmla="*/ 0 h 396520"/>
                <a:gd name="connsiteX4" fmla="*/ 405149 w 405148"/>
                <a:gd name="connsiteY4" fmla="*/ 198260 h 3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148" h="396520">
                  <a:moveTo>
                    <a:pt x="405149" y="198260"/>
                  </a:moveTo>
                  <a:cubicBezTo>
                    <a:pt x="405149" y="307756"/>
                    <a:pt x="314453" y="396520"/>
                    <a:pt x="202575" y="396520"/>
                  </a:cubicBezTo>
                  <a:cubicBezTo>
                    <a:pt x="90696" y="396520"/>
                    <a:pt x="1" y="307756"/>
                    <a:pt x="1" y="198260"/>
                  </a:cubicBezTo>
                  <a:cubicBezTo>
                    <a:pt x="1" y="88764"/>
                    <a:pt x="90697" y="0"/>
                    <a:pt x="202575" y="0"/>
                  </a:cubicBezTo>
                  <a:cubicBezTo>
                    <a:pt x="314454" y="0"/>
                    <a:pt x="405149" y="88764"/>
                    <a:pt x="405149" y="198260"/>
                  </a:cubicBezTo>
                  <a:close/>
                </a:path>
              </a:pathLst>
            </a:custGeom>
            <a:solidFill>
              <a:srgbClr val="FFFFFF"/>
            </a:solidFill>
            <a:ln w="196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7" name="PPT世界pptx.cn-1-3"/>
            <p:cNvSpPr/>
            <p:nvPr>
              <p:custDataLst>
                <p:tags r:id="rId4"/>
              </p:custDataLst>
            </p:nvPr>
          </p:nvSpPr>
          <p:spPr>
            <a:xfrm>
              <a:off x="10363664" y="3922106"/>
              <a:ext cx="285201" cy="275999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accent4"/>
            </a:solidFill>
            <a:ln w="196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0" name="PPT世界pptx.cn-1-4"/>
            <p:cNvSpPr txBox="1"/>
            <p:nvPr>
              <p:custDataLst>
                <p:tags r:id="rId5"/>
              </p:custDataLst>
            </p:nvPr>
          </p:nvSpPr>
          <p:spPr>
            <a:xfrm>
              <a:off x="8879994" y="3861171"/>
              <a:ext cx="899628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04</a:t>
              </a:r>
              <a:endParaRPr kumimoji="0" lang="zh-CN" altLang="en-US" sz="26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31" name="PPT世界pptx.cn-1-5"/>
            <p:cNvSpPr txBox="1"/>
            <p:nvPr>
              <p:custDataLst>
                <p:tags r:id="rId6"/>
              </p:custDataLst>
            </p:nvPr>
          </p:nvSpPr>
          <p:spPr>
            <a:xfrm>
              <a:off x="8785797" y="1610165"/>
              <a:ext cx="2932430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spc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用户预想使用场景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2" name="PPT世界pptx.cn-1-6"/>
            <p:cNvSpPr txBox="1"/>
            <p:nvPr>
              <p:custDataLst>
                <p:tags r:id="rId7"/>
              </p:custDataLst>
            </p:nvPr>
          </p:nvSpPr>
          <p:spPr>
            <a:xfrm>
              <a:off x="8785797" y="2092765"/>
              <a:ext cx="3030855" cy="1550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计划一周菜单时：57人（46.72%）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购物前准备食材清单前：67人（54.92%）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需要快速解决一餐时：72人（59.02%）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寻找烹饪灵感时：39人（31.97%）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用户在</a:t>
              </a:r>
              <a:r>
                <a:rPr lang="zh-CN" altLang="en-US" sz="1400" b="1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准备食材清单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和</a:t>
              </a:r>
              <a:r>
                <a:rPr lang="zh-CN" altLang="en-US" sz="1400" b="1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快速解决餐食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时最可能使用菜谱生成器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34" name="PPT世界pptx.cn-2"/>
          <p:cNvGrpSpPr/>
          <p:nvPr>
            <p:custDataLst>
              <p:tags r:id="rId8"/>
            </p:custDataLst>
          </p:nvPr>
        </p:nvGrpSpPr>
        <p:grpSpPr>
          <a:xfrm>
            <a:off x="5600747" y="3332615"/>
            <a:ext cx="3616325" cy="2844165"/>
            <a:chOff x="5905547" y="3688215"/>
            <a:chExt cx="3616325" cy="2844165"/>
          </a:xfrm>
        </p:grpSpPr>
        <p:sp>
          <p:nvSpPr>
            <p:cNvPr id="11" name="PPT世界pptx.cn-2-1"/>
            <p:cNvSpPr/>
            <p:nvPr>
              <p:custDataLst>
                <p:tags r:id="rId9"/>
              </p:custDataLst>
            </p:nvPr>
          </p:nvSpPr>
          <p:spPr>
            <a:xfrm>
              <a:off x="5905547" y="3688215"/>
              <a:ext cx="2727075" cy="730404"/>
            </a:xfrm>
            <a:custGeom>
              <a:avLst/>
              <a:gdLst>
                <a:gd name="connsiteX0" fmla="*/ 2157133 w 2479159"/>
                <a:gd name="connsiteY0" fmla="*/ 0 h 664004"/>
                <a:gd name="connsiteX1" fmla="*/ 1926516 w 2479159"/>
                <a:gd name="connsiteY1" fmla="*/ 98052 h 664004"/>
                <a:gd name="connsiteX2" fmla="*/ 0 w 2479159"/>
                <a:gd name="connsiteY2" fmla="*/ 98052 h 664004"/>
                <a:gd name="connsiteX3" fmla="*/ 0 w 2479159"/>
                <a:gd name="connsiteY3" fmla="*/ 563404 h 664004"/>
                <a:gd name="connsiteX4" fmla="*/ 1924163 w 2479159"/>
                <a:gd name="connsiteY4" fmla="*/ 563404 h 664004"/>
                <a:gd name="connsiteX5" fmla="*/ 2159486 w 2479159"/>
                <a:gd name="connsiteY5" fmla="*/ 664005 h 664004"/>
                <a:gd name="connsiteX6" fmla="*/ 2478918 w 2479159"/>
                <a:gd name="connsiteY6" fmla="*/ 319514 h 664004"/>
                <a:gd name="connsiteX7" fmla="*/ 2157133 w 2479159"/>
                <a:gd name="connsiteY7" fmla="*/ 0 h 66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9159" h="664004">
                  <a:moveTo>
                    <a:pt x="2157133" y="0"/>
                  </a:moveTo>
                  <a:cubicBezTo>
                    <a:pt x="2070122" y="-45"/>
                    <a:pt x="1986856" y="35360"/>
                    <a:pt x="1926516" y="98052"/>
                  </a:cubicBezTo>
                  <a:lnTo>
                    <a:pt x="0" y="98052"/>
                  </a:lnTo>
                  <a:lnTo>
                    <a:pt x="0" y="563404"/>
                  </a:lnTo>
                  <a:lnTo>
                    <a:pt x="1924163" y="563404"/>
                  </a:lnTo>
                  <a:cubicBezTo>
                    <a:pt x="1985563" y="627696"/>
                    <a:pt x="2070593" y="664050"/>
                    <a:pt x="2159486" y="664005"/>
                  </a:cubicBezTo>
                  <a:cubicBezTo>
                    <a:pt x="2342823" y="657086"/>
                    <a:pt x="2485841" y="502851"/>
                    <a:pt x="2478918" y="319514"/>
                  </a:cubicBezTo>
                  <a:cubicBezTo>
                    <a:pt x="2472329" y="144977"/>
                    <a:pt x="2331704" y="5350"/>
                    <a:pt x="2157133" y="0"/>
                  </a:cubicBezTo>
                  <a:close/>
                </a:path>
              </a:pathLst>
            </a:custGeom>
            <a:solidFill>
              <a:schemeClr val="accent1"/>
            </a:solidFill>
            <a:ln w="19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PPT世界pptx.cn-2-2"/>
            <p:cNvSpPr/>
            <p:nvPr>
              <p:custDataLst>
                <p:tags r:id="rId10"/>
              </p:custDataLst>
            </p:nvPr>
          </p:nvSpPr>
          <p:spPr>
            <a:xfrm>
              <a:off x="8059352" y="3842019"/>
              <a:ext cx="445663" cy="436172"/>
            </a:xfrm>
            <a:custGeom>
              <a:avLst/>
              <a:gdLst>
                <a:gd name="connsiteX0" fmla="*/ 405149 w 405148"/>
                <a:gd name="connsiteY0" fmla="*/ 198260 h 396520"/>
                <a:gd name="connsiteX1" fmla="*/ 202575 w 405148"/>
                <a:gd name="connsiteY1" fmla="*/ 396520 h 396520"/>
                <a:gd name="connsiteX2" fmla="*/ 0 w 405148"/>
                <a:gd name="connsiteY2" fmla="*/ 198260 h 396520"/>
                <a:gd name="connsiteX3" fmla="*/ 202575 w 405148"/>
                <a:gd name="connsiteY3" fmla="*/ 0 h 396520"/>
                <a:gd name="connsiteX4" fmla="*/ 405149 w 405148"/>
                <a:gd name="connsiteY4" fmla="*/ 198260 h 3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148" h="396520">
                  <a:moveTo>
                    <a:pt x="405149" y="198260"/>
                  </a:moveTo>
                  <a:cubicBezTo>
                    <a:pt x="405149" y="307756"/>
                    <a:pt x="314453" y="396520"/>
                    <a:pt x="202575" y="396520"/>
                  </a:cubicBezTo>
                  <a:cubicBezTo>
                    <a:pt x="90696" y="396520"/>
                    <a:pt x="0" y="307756"/>
                    <a:pt x="0" y="198260"/>
                  </a:cubicBezTo>
                  <a:cubicBezTo>
                    <a:pt x="0" y="88764"/>
                    <a:pt x="90696" y="0"/>
                    <a:pt x="202575" y="0"/>
                  </a:cubicBezTo>
                  <a:cubicBezTo>
                    <a:pt x="314453" y="0"/>
                    <a:pt x="405149" y="88764"/>
                    <a:pt x="405149" y="198260"/>
                  </a:cubicBezTo>
                  <a:close/>
                </a:path>
              </a:pathLst>
            </a:custGeom>
            <a:solidFill>
              <a:srgbClr val="FFFFFF"/>
            </a:solidFill>
            <a:ln w="196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8" name="PPT世界pptx.cn-2-3"/>
            <p:cNvSpPr/>
            <p:nvPr>
              <p:custDataLst>
                <p:tags r:id="rId11"/>
              </p:custDataLst>
            </p:nvPr>
          </p:nvSpPr>
          <p:spPr>
            <a:xfrm>
              <a:off x="8172062" y="3960267"/>
              <a:ext cx="220244" cy="199676"/>
            </a:xfrm>
            <a:custGeom>
              <a:avLst/>
              <a:gdLst>
                <a:gd name="connsiteX0" fmla="*/ 351048 w 1543905"/>
                <a:gd name="connsiteY0" fmla="*/ 523317 h 1399728"/>
                <a:gd name="connsiteX1" fmla="*/ 351048 w 1543905"/>
                <a:gd name="connsiteY1" fmla="*/ 523317 h 1399728"/>
                <a:gd name="connsiteX2" fmla="*/ 351420 w 1543905"/>
                <a:gd name="connsiteY2" fmla="*/ 523503 h 1399728"/>
                <a:gd name="connsiteX3" fmla="*/ 351420 w 1543905"/>
                <a:gd name="connsiteY3" fmla="*/ 1020031 h 1399728"/>
                <a:gd name="connsiteX4" fmla="*/ 351048 w 1543905"/>
                <a:gd name="connsiteY4" fmla="*/ 1020403 h 1399728"/>
                <a:gd name="connsiteX5" fmla="*/ 163525 w 1543905"/>
                <a:gd name="connsiteY5" fmla="*/ 1020403 h 1399728"/>
                <a:gd name="connsiteX6" fmla="*/ 163153 w 1543905"/>
                <a:gd name="connsiteY6" fmla="*/ 1020031 h 1399728"/>
                <a:gd name="connsiteX7" fmla="*/ 163153 w 1543905"/>
                <a:gd name="connsiteY7" fmla="*/ 523503 h 1399728"/>
                <a:gd name="connsiteX8" fmla="*/ 163153 w 1543905"/>
                <a:gd name="connsiteY8" fmla="*/ 523317 h 1399728"/>
                <a:gd name="connsiteX9" fmla="*/ 163339 w 1543905"/>
                <a:gd name="connsiteY9" fmla="*/ 523131 h 1399728"/>
                <a:gd name="connsiteX10" fmla="*/ 351048 w 1543905"/>
                <a:gd name="connsiteY10" fmla="*/ 523131 h 1399728"/>
                <a:gd name="connsiteX11" fmla="*/ 351048 w 1543905"/>
                <a:gd name="connsiteY11" fmla="*/ 411696 h 1399728"/>
                <a:gd name="connsiteX12" fmla="*/ 163339 w 1543905"/>
                <a:gd name="connsiteY12" fmla="*/ 411696 h 1399728"/>
                <a:gd name="connsiteX13" fmla="*/ 51346 w 1543905"/>
                <a:gd name="connsiteY13" fmla="*/ 523689 h 1399728"/>
                <a:gd name="connsiteX14" fmla="*/ 51346 w 1543905"/>
                <a:gd name="connsiteY14" fmla="*/ 1020217 h 1399728"/>
                <a:gd name="connsiteX15" fmla="*/ 163339 w 1543905"/>
                <a:gd name="connsiteY15" fmla="*/ 1132210 h 1399728"/>
                <a:gd name="connsiteX16" fmla="*/ 351048 w 1543905"/>
                <a:gd name="connsiteY16" fmla="*/ 1132210 h 1399728"/>
                <a:gd name="connsiteX17" fmla="*/ 463042 w 1543905"/>
                <a:gd name="connsiteY17" fmla="*/ 1020217 h 1399728"/>
                <a:gd name="connsiteX18" fmla="*/ 463042 w 1543905"/>
                <a:gd name="connsiteY18" fmla="*/ 523503 h 1399728"/>
                <a:gd name="connsiteX19" fmla="*/ 351048 w 1543905"/>
                <a:gd name="connsiteY19" fmla="*/ 411696 h 1399728"/>
                <a:gd name="connsiteX20" fmla="*/ 865808 w 1543905"/>
                <a:gd name="connsiteY20" fmla="*/ 111621 h 1399728"/>
                <a:gd name="connsiteX21" fmla="*/ 866180 w 1543905"/>
                <a:gd name="connsiteY21" fmla="*/ 111807 h 1399728"/>
                <a:gd name="connsiteX22" fmla="*/ 866180 w 1543905"/>
                <a:gd name="connsiteY22" fmla="*/ 1020031 h 1399728"/>
                <a:gd name="connsiteX23" fmla="*/ 865808 w 1543905"/>
                <a:gd name="connsiteY23" fmla="*/ 1020403 h 1399728"/>
                <a:gd name="connsiteX24" fmla="*/ 678284 w 1543905"/>
                <a:gd name="connsiteY24" fmla="*/ 1020403 h 1399728"/>
                <a:gd name="connsiteX25" fmla="*/ 677912 w 1543905"/>
                <a:gd name="connsiteY25" fmla="*/ 1020031 h 1399728"/>
                <a:gd name="connsiteX26" fmla="*/ 677912 w 1543905"/>
                <a:gd name="connsiteY26" fmla="*/ 111993 h 1399728"/>
                <a:gd name="connsiteX27" fmla="*/ 677912 w 1543905"/>
                <a:gd name="connsiteY27" fmla="*/ 111807 h 1399728"/>
                <a:gd name="connsiteX28" fmla="*/ 678098 w 1543905"/>
                <a:gd name="connsiteY28" fmla="*/ 111621 h 1399728"/>
                <a:gd name="connsiteX29" fmla="*/ 865808 w 1543905"/>
                <a:gd name="connsiteY29" fmla="*/ 111621 h 1399728"/>
                <a:gd name="connsiteX30" fmla="*/ 865808 w 1543905"/>
                <a:gd name="connsiteY30" fmla="*/ 0 h 1399728"/>
                <a:gd name="connsiteX31" fmla="*/ 677912 w 1543905"/>
                <a:gd name="connsiteY31" fmla="*/ 0 h 1399728"/>
                <a:gd name="connsiteX32" fmla="*/ 565919 w 1543905"/>
                <a:gd name="connsiteY32" fmla="*/ 111993 h 1399728"/>
                <a:gd name="connsiteX33" fmla="*/ 565919 w 1543905"/>
                <a:gd name="connsiteY33" fmla="*/ 1020217 h 1399728"/>
                <a:gd name="connsiteX34" fmla="*/ 677912 w 1543905"/>
                <a:gd name="connsiteY34" fmla="*/ 1132210 h 1399728"/>
                <a:gd name="connsiteX35" fmla="*/ 865622 w 1543905"/>
                <a:gd name="connsiteY35" fmla="*/ 1132210 h 1399728"/>
                <a:gd name="connsiteX36" fmla="*/ 977615 w 1543905"/>
                <a:gd name="connsiteY36" fmla="*/ 1020217 h 1399728"/>
                <a:gd name="connsiteX37" fmla="*/ 977615 w 1543905"/>
                <a:gd name="connsiteY37" fmla="*/ 111993 h 1399728"/>
                <a:gd name="connsiteX38" fmla="*/ 865808 w 1543905"/>
                <a:gd name="connsiteY38" fmla="*/ 0 h 1399728"/>
                <a:gd name="connsiteX39" fmla="*/ 1380381 w 1543905"/>
                <a:gd name="connsiteY39" fmla="*/ 729072 h 1399728"/>
                <a:gd name="connsiteX40" fmla="*/ 1380753 w 1543905"/>
                <a:gd name="connsiteY40" fmla="*/ 729258 h 1399728"/>
                <a:gd name="connsiteX41" fmla="*/ 1380753 w 1543905"/>
                <a:gd name="connsiteY41" fmla="*/ 1020031 h 1399728"/>
                <a:gd name="connsiteX42" fmla="*/ 1380381 w 1543905"/>
                <a:gd name="connsiteY42" fmla="*/ 1020403 h 1399728"/>
                <a:gd name="connsiteX43" fmla="*/ 1192858 w 1543905"/>
                <a:gd name="connsiteY43" fmla="*/ 1020403 h 1399728"/>
                <a:gd name="connsiteX44" fmla="*/ 1192485 w 1543905"/>
                <a:gd name="connsiteY44" fmla="*/ 1020031 h 1399728"/>
                <a:gd name="connsiteX45" fmla="*/ 1192485 w 1543905"/>
                <a:gd name="connsiteY45" fmla="*/ 729444 h 1399728"/>
                <a:gd name="connsiteX46" fmla="*/ 1192485 w 1543905"/>
                <a:gd name="connsiteY46" fmla="*/ 729258 h 1399728"/>
                <a:gd name="connsiteX47" fmla="*/ 1192671 w 1543905"/>
                <a:gd name="connsiteY47" fmla="*/ 729072 h 1399728"/>
                <a:gd name="connsiteX48" fmla="*/ 1380381 w 1543905"/>
                <a:gd name="connsiteY48" fmla="*/ 729072 h 1399728"/>
                <a:gd name="connsiteX49" fmla="*/ 1380381 w 1543905"/>
                <a:gd name="connsiteY49" fmla="*/ 617451 h 1399728"/>
                <a:gd name="connsiteX50" fmla="*/ 1192671 w 1543905"/>
                <a:gd name="connsiteY50" fmla="*/ 617451 h 1399728"/>
                <a:gd name="connsiteX51" fmla="*/ 1080678 w 1543905"/>
                <a:gd name="connsiteY51" fmla="*/ 729444 h 1399728"/>
                <a:gd name="connsiteX52" fmla="*/ 1080678 w 1543905"/>
                <a:gd name="connsiteY52" fmla="*/ 1020031 h 1399728"/>
                <a:gd name="connsiteX53" fmla="*/ 1192671 w 1543905"/>
                <a:gd name="connsiteY53" fmla="*/ 1132024 h 1399728"/>
                <a:gd name="connsiteX54" fmla="*/ 1380381 w 1543905"/>
                <a:gd name="connsiteY54" fmla="*/ 1132024 h 1399728"/>
                <a:gd name="connsiteX55" fmla="*/ 1492374 w 1543905"/>
                <a:gd name="connsiteY55" fmla="*/ 1020031 h 1399728"/>
                <a:gd name="connsiteX56" fmla="*/ 1492374 w 1543905"/>
                <a:gd name="connsiteY56" fmla="*/ 729444 h 1399728"/>
                <a:gd name="connsiteX57" fmla="*/ 1380381 w 1543905"/>
                <a:gd name="connsiteY57" fmla="*/ 617451 h 1399728"/>
                <a:gd name="connsiteX58" fmla="*/ 1481956 w 1543905"/>
                <a:gd name="connsiteY58" fmla="*/ 1276201 h 1399728"/>
                <a:gd name="connsiteX59" fmla="*/ 61764 w 1543905"/>
                <a:gd name="connsiteY59" fmla="*/ 1276201 h 1399728"/>
                <a:gd name="connsiteX60" fmla="*/ 0 w 1543905"/>
                <a:gd name="connsiteY60" fmla="*/ 1337965 h 1399728"/>
                <a:gd name="connsiteX61" fmla="*/ 61764 w 1543905"/>
                <a:gd name="connsiteY61" fmla="*/ 1399729 h 1399728"/>
                <a:gd name="connsiteX62" fmla="*/ 1482142 w 1543905"/>
                <a:gd name="connsiteY62" fmla="*/ 1399729 h 1399728"/>
                <a:gd name="connsiteX63" fmla="*/ 1543906 w 1543905"/>
                <a:gd name="connsiteY63" fmla="*/ 1337965 h 1399728"/>
                <a:gd name="connsiteX64" fmla="*/ 1481956 w 1543905"/>
                <a:gd name="connsiteY64" fmla="*/ 1276201 h 139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43905" h="1399728">
                  <a:moveTo>
                    <a:pt x="351048" y="523317"/>
                  </a:moveTo>
                  <a:cubicBezTo>
                    <a:pt x="351234" y="523317"/>
                    <a:pt x="351234" y="523317"/>
                    <a:pt x="351048" y="523317"/>
                  </a:cubicBezTo>
                  <a:cubicBezTo>
                    <a:pt x="351234" y="523317"/>
                    <a:pt x="351420" y="523503"/>
                    <a:pt x="351420" y="523503"/>
                  </a:cubicBezTo>
                  <a:lnTo>
                    <a:pt x="351420" y="1020031"/>
                  </a:lnTo>
                  <a:lnTo>
                    <a:pt x="351048" y="1020403"/>
                  </a:lnTo>
                  <a:lnTo>
                    <a:pt x="163525" y="1020403"/>
                  </a:lnTo>
                  <a:lnTo>
                    <a:pt x="163153" y="1020031"/>
                  </a:lnTo>
                  <a:lnTo>
                    <a:pt x="163153" y="523503"/>
                  </a:lnTo>
                  <a:lnTo>
                    <a:pt x="163153" y="523317"/>
                  </a:lnTo>
                  <a:lnTo>
                    <a:pt x="163339" y="523131"/>
                  </a:lnTo>
                  <a:lnTo>
                    <a:pt x="351048" y="523131"/>
                  </a:lnTo>
                  <a:moveTo>
                    <a:pt x="351048" y="411696"/>
                  </a:moveTo>
                  <a:lnTo>
                    <a:pt x="163339" y="411696"/>
                  </a:lnTo>
                  <a:cubicBezTo>
                    <a:pt x="101575" y="411696"/>
                    <a:pt x="51346" y="461739"/>
                    <a:pt x="51346" y="523689"/>
                  </a:cubicBezTo>
                  <a:lnTo>
                    <a:pt x="51346" y="1020217"/>
                  </a:lnTo>
                  <a:cubicBezTo>
                    <a:pt x="51346" y="1081795"/>
                    <a:pt x="101761" y="1132210"/>
                    <a:pt x="163339" y="1132210"/>
                  </a:cubicBezTo>
                  <a:lnTo>
                    <a:pt x="351048" y="1132210"/>
                  </a:lnTo>
                  <a:cubicBezTo>
                    <a:pt x="412626" y="1132210"/>
                    <a:pt x="463042" y="1081795"/>
                    <a:pt x="463042" y="1020217"/>
                  </a:cubicBezTo>
                  <a:lnTo>
                    <a:pt x="463042" y="523503"/>
                  </a:lnTo>
                  <a:cubicBezTo>
                    <a:pt x="463042" y="461739"/>
                    <a:pt x="412998" y="411696"/>
                    <a:pt x="351048" y="411696"/>
                  </a:cubicBezTo>
                  <a:close/>
                  <a:moveTo>
                    <a:pt x="865808" y="111621"/>
                  </a:moveTo>
                  <a:cubicBezTo>
                    <a:pt x="865994" y="111621"/>
                    <a:pt x="866180" y="111807"/>
                    <a:pt x="866180" y="111807"/>
                  </a:cubicBezTo>
                  <a:lnTo>
                    <a:pt x="866180" y="1020031"/>
                  </a:lnTo>
                  <a:lnTo>
                    <a:pt x="865808" y="1020403"/>
                  </a:lnTo>
                  <a:lnTo>
                    <a:pt x="678284" y="1020403"/>
                  </a:lnTo>
                  <a:lnTo>
                    <a:pt x="677912" y="1020031"/>
                  </a:lnTo>
                  <a:lnTo>
                    <a:pt x="677912" y="111993"/>
                  </a:lnTo>
                  <a:lnTo>
                    <a:pt x="677912" y="111807"/>
                  </a:lnTo>
                  <a:lnTo>
                    <a:pt x="678098" y="111621"/>
                  </a:lnTo>
                  <a:lnTo>
                    <a:pt x="865808" y="111621"/>
                  </a:lnTo>
                  <a:moveTo>
                    <a:pt x="865808" y="0"/>
                  </a:moveTo>
                  <a:lnTo>
                    <a:pt x="677912" y="0"/>
                  </a:lnTo>
                  <a:cubicBezTo>
                    <a:pt x="616148" y="0"/>
                    <a:pt x="565919" y="50043"/>
                    <a:pt x="565919" y="111993"/>
                  </a:cubicBezTo>
                  <a:lnTo>
                    <a:pt x="565919" y="1020217"/>
                  </a:lnTo>
                  <a:cubicBezTo>
                    <a:pt x="565919" y="1081795"/>
                    <a:pt x="616335" y="1132210"/>
                    <a:pt x="677912" y="1132210"/>
                  </a:cubicBezTo>
                  <a:lnTo>
                    <a:pt x="865622" y="1132210"/>
                  </a:lnTo>
                  <a:cubicBezTo>
                    <a:pt x="927199" y="1132210"/>
                    <a:pt x="977615" y="1081795"/>
                    <a:pt x="977615" y="1020217"/>
                  </a:cubicBezTo>
                  <a:lnTo>
                    <a:pt x="977615" y="111993"/>
                  </a:lnTo>
                  <a:cubicBezTo>
                    <a:pt x="977615" y="50043"/>
                    <a:pt x="927571" y="0"/>
                    <a:pt x="865808" y="0"/>
                  </a:cubicBezTo>
                  <a:close/>
                  <a:moveTo>
                    <a:pt x="1380381" y="729072"/>
                  </a:moveTo>
                  <a:cubicBezTo>
                    <a:pt x="1380567" y="729072"/>
                    <a:pt x="1380753" y="729258"/>
                    <a:pt x="1380753" y="729258"/>
                  </a:cubicBezTo>
                  <a:lnTo>
                    <a:pt x="1380753" y="1020031"/>
                  </a:lnTo>
                  <a:lnTo>
                    <a:pt x="1380381" y="1020403"/>
                  </a:lnTo>
                  <a:lnTo>
                    <a:pt x="1192858" y="1020403"/>
                  </a:lnTo>
                  <a:lnTo>
                    <a:pt x="1192485" y="1020031"/>
                  </a:lnTo>
                  <a:lnTo>
                    <a:pt x="1192485" y="729444"/>
                  </a:lnTo>
                  <a:lnTo>
                    <a:pt x="1192485" y="729258"/>
                  </a:lnTo>
                  <a:lnTo>
                    <a:pt x="1192671" y="729072"/>
                  </a:lnTo>
                  <a:lnTo>
                    <a:pt x="1380381" y="729072"/>
                  </a:lnTo>
                  <a:moveTo>
                    <a:pt x="1380381" y="617451"/>
                  </a:moveTo>
                  <a:lnTo>
                    <a:pt x="1192671" y="617451"/>
                  </a:lnTo>
                  <a:cubicBezTo>
                    <a:pt x="1130908" y="617451"/>
                    <a:pt x="1080678" y="667494"/>
                    <a:pt x="1080678" y="729444"/>
                  </a:cubicBezTo>
                  <a:lnTo>
                    <a:pt x="1080678" y="1020031"/>
                  </a:lnTo>
                  <a:cubicBezTo>
                    <a:pt x="1080678" y="1081608"/>
                    <a:pt x="1131094" y="1132024"/>
                    <a:pt x="1192671" y="1132024"/>
                  </a:cubicBezTo>
                  <a:lnTo>
                    <a:pt x="1380381" y="1132024"/>
                  </a:lnTo>
                  <a:cubicBezTo>
                    <a:pt x="1441959" y="1132024"/>
                    <a:pt x="1492374" y="1081608"/>
                    <a:pt x="1492374" y="1020031"/>
                  </a:cubicBezTo>
                  <a:lnTo>
                    <a:pt x="1492374" y="729444"/>
                  </a:lnTo>
                  <a:cubicBezTo>
                    <a:pt x="1492374" y="667680"/>
                    <a:pt x="1442145" y="617451"/>
                    <a:pt x="1380381" y="617451"/>
                  </a:cubicBezTo>
                  <a:close/>
                  <a:moveTo>
                    <a:pt x="1481956" y="1276201"/>
                  </a:moveTo>
                  <a:lnTo>
                    <a:pt x="61764" y="1276201"/>
                  </a:lnTo>
                  <a:cubicBezTo>
                    <a:pt x="27719" y="1276201"/>
                    <a:pt x="0" y="1303920"/>
                    <a:pt x="0" y="1337965"/>
                  </a:cubicBezTo>
                  <a:cubicBezTo>
                    <a:pt x="0" y="1372009"/>
                    <a:pt x="27719" y="1399729"/>
                    <a:pt x="61764" y="1399729"/>
                  </a:cubicBezTo>
                  <a:lnTo>
                    <a:pt x="1482142" y="1399729"/>
                  </a:lnTo>
                  <a:cubicBezTo>
                    <a:pt x="1516187" y="1399729"/>
                    <a:pt x="1543906" y="1372009"/>
                    <a:pt x="1543906" y="1337965"/>
                  </a:cubicBezTo>
                  <a:cubicBezTo>
                    <a:pt x="1543720" y="1303734"/>
                    <a:pt x="1516187" y="1276201"/>
                    <a:pt x="1481956" y="1276201"/>
                  </a:cubicBezTo>
                  <a:close/>
                </a:path>
              </a:pathLst>
            </a:custGeom>
            <a:solidFill>
              <a:schemeClr val="accent1"/>
            </a:solidFill>
            <a:ln w="196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7" name="PPT世界pptx.cn-2-4"/>
            <p:cNvSpPr txBox="1"/>
            <p:nvPr>
              <p:custDataLst>
                <p:tags r:id="rId12"/>
              </p:custDataLst>
            </p:nvPr>
          </p:nvSpPr>
          <p:spPr>
            <a:xfrm>
              <a:off x="6559052" y="3861171"/>
              <a:ext cx="899628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03</a:t>
              </a:r>
              <a:endParaRPr kumimoji="0" lang="zh-CN" altLang="en-US" sz="26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28" name="PPT世界pptx.cn-2-5"/>
            <p:cNvSpPr txBox="1"/>
            <p:nvPr>
              <p:custDataLst>
                <p:tags r:id="rId13"/>
              </p:custDataLst>
            </p:nvPr>
          </p:nvSpPr>
          <p:spPr>
            <a:xfrm>
              <a:off x="6465057" y="4499397"/>
              <a:ext cx="1801364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spc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功能需求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9" name="PPT世界pptx.cn-2-6"/>
            <p:cNvSpPr txBox="1"/>
            <p:nvPr>
              <p:custDataLst>
                <p:tags r:id="rId14"/>
              </p:custDataLst>
            </p:nvPr>
          </p:nvSpPr>
          <p:spPr>
            <a:xfrm>
              <a:off x="6464982" y="4982345"/>
              <a:ext cx="3056890" cy="15500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根据口味偏好推荐菜谱：97人（79.51%）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根据现有食材生成菜谱：93人（76.23%）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根据烹饪技巧水平推荐菜谱：73人（59.84%）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b="1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特别希望</a:t>
              </a: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获得</a:t>
              </a:r>
              <a:r>
                <a:rPr lang="zh-CN" altLang="en-US" sz="1400" b="1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根据个人偏好和食材推荐</a:t>
              </a: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的菜谱功能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33" name="PPT世界pptx.cn-3"/>
          <p:cNvGrpSpPr/>
          <p:nvPr>
            <p:custDataLst>
              <p:tags r:id="rId15"/>
            </p:custDataLst>
          </p:nvPr>
        </p:nvGrpSpPr>
        <p:grpSpPr>
          <a:xfrm>
            <a:off x="3357330" y="1203765"/>
            <a:ext cx="3282915" cy="2859254"/>
            <a:chOff x="3662130" y="1559365"/>
            <a:chExt cx="3282915" cy="2859254"/>
          </a:xfrm>
        </p:grpSpPr>
        <p:sp>
          <p:nvSpPr>
            <p:cNvPr id="13" name="PPT世界pptx.cn-3-1"/>
            <p:cNvSpPr/>
            <p:nvPr>
              <p:custDataLst>
                <p:tags r:id="rId16"/>
              </p:custDataLst>
            </p:nvPr>
          </p:nvSpPr>
          <p:spPr>
            <a:xfrm>
              <a:off x="3662130" y="3688215"/>
              <a:ext cx="2673044" cy="730404"/>
            </a:xfrm>
            <a:custGeom>
              <a:avLst/>
              <a:gdLst>
                <a:gd name="connsiteX0" fmla="*/ 2107911 w 2430039"/>
                <a:gd name="connsiteY0" fmla="*/ 0 h 664004"/>
                <a:gd name="connsiteX1" fmla="*/ 1877294 w 2430039"/>
                <a:gd name="connsiteY1" fmla="*/ 98052 h 664004"/>
                <a:gd name="connsiteX2" fmla="*/ 0 w 2430039"/>
                <a:gd name="connsiteY2" fmla="*/ 98052 h 664004"/>
                <a:gd name="connsiteX3" fmla="*/ 0 w 2430039"/>
                <a:gd name="connsiteY3" fmla="*/ 563404 h 664004"/>
                <a:gd name="connsiteX4" fmla="*/ 1875137 w 2430039"/>
                <a:gd name="connsiteY4" fmla="*/ 563404 h 664004"/>
                <a:gd name="connsiteX5" fmla="*/ 2110460 w 2430039"/>
                <a:gd name="connsiteY5" fmla="*/ 664005 h 664004"/>
                <a:gd name="connsiteX6" fmla="*/ 2429795 w 2430039"/>
                <a:gd name="connsiteY6" fmla="*/ 319430 h 664004"/>
                <a:gd name="connsiteX7" fmla="*/ 2107911 w 2430039"/>
                <a:gd name="connsiteY7" fmla="*/ 0 h 66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039" h="664004">
                  <a:moveTo>
                    <a:pt x="2107911" y="0"/>
                  </a:moveTo>
                  <a:cubicBezTo>
                    <a:pt x="2020900" y="-45"/>
                    <a:pt x="1937635" y="35360"/>
                    <a:pt x="1877294" y="98052"/>
                  </a:cubicBezTo>
                  <a:lnTo>
                    <a:pt x="0" y="98052"/>
                  </a:lnTo>
                  <a:lnTo>
                    <a:pt x="0" y="563404"/>
                  </a:lnTo>
                  <a:lnTo>
                    <a:pt x="1875137" y="563404"/>
                  </a:lnTo>
                  <a:cubicBezTo>
                    <a:pt x="1936556" y="627659"/>
                    <a:pt x="2021567" y="664005"/>
                    <a:pt x="2110460" y="664005"/>
                  </a:cubicBezTo>
                  <a:cubicBezTo>
                    <a:pt x="2293797" y="657037"/>
                    <a:pt x="2436776" y="502765"/>
                    <a:pt x="2429795" y="319430"/>
                  </a:cubicBezTo>
                  <a:cubicBezTo>
                    <a:pt x="2423166" y="144886"/>
                    <a:pt x="2282502" y="5293"/>
                    <a:pt x="2107911" y="0"/>
                  </a:cubicBezTo>
                  <a:close/>
                </a:path>
              </a:pathLst>
            </a:custGeom>
            <a:solidFill>
              <a:schemeClr val="accent4"/>
            </a:solidFill>
            <a:ln w="196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" name="PPT世界pptx.cn-3-2"/>
            <p:cNvSpPr/>
            <p:nvPr>
              <p:custDataLst>
                <p:tags r:id="rId17"/>
              </p:custDataLst>
            </p:nvPr>
          </p:nvSpPr>
          <p:spPr>
            <a:xfrm>
              <a:off x="5752175" y="3828861"/>
              <a:ext cx="465509" cy="462488"/>
            </a:xfrm>
            <a:custGeom>
              <a:avLst/>
              <a:gdLst>
                <a:gd name="connsiteX0" fmla="*/ 423190 w 423190"/>
                <a:gd name="connsiteY0" fmla="*/ 210222 h 420444"/>
                <a:gd name="connsiteX1" fmla="*/ 211595 w 423190"/>
                <a:gd name="connsiteY1" fmla="*/ 420445 h 420444"/>
                <a:gd name="connsiteX2" fmla="*/ 0 w 423190"/>
                <a:gd name="connsiteY2" fmla="*/ 210222 h 420444"/>
                <a:gd name="connsiteX3" fmla="*/ 211595 w 423190"/>
                <a:gd name="connsiteY3" fmla="*/ 0 h 420444"/>
                <a:gd name="connsiteX4" fmla="*/ 423190 w 423190"/>
                <a:gd name="connsiteY4" fmla="*/ 210222 h 42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90" h="420444">
                  <a:moveTo>
                    <a:pt x="423190" y="210222"/>
                  </a:moveTo>
                  <a:cubicBezTo>
                    <a:pt x="423190" y="326325"/>
                    <a:pt x="328456" y="420445"/>
                    <a:pt x="211595" y="420445"/>
                  </a:cubicBezTo>
                  <a:cubicBezTo>
                    <a:pt x="94735" y="420445"/>
                    <a:pt x="0" y="326325"/>
                    <a:pt x="0" y="210222"/>
                  </a:cubicBezTo>
                  <a:cubicBezTo>
                    <a:pt x="0" y="94120"/>
                    <a:pt x="94735" y="0"/>
                    <a:pt x="211595" y="0"/>
                  </a:cubicBezTo>
                  <a:cubicBezTo>
                    <a:pt x="328456" y="0"/>
                    <a:pt x="423190" y="94120"/>
                    <a:pt x="423190" y="210222"/>
                  </a:cubicBezTo>
                  <a:close/>
                </a:path>
              </a:pathLst>
            </a:custGeom>
            <a:solidFill>
              <a:srgbClr val="FFFFFF"/>
            </a:solidFill>
            <a:ln w="196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9" name="PPT世界pptx.cn-3-3"/>
            <p:cNvSpPr/>
            <p:nvPr>
              <p:custDataLst>
                <p:tags r:id="rId18"/>
              </p:custDataLst>
            </p:nvPr>
          </p:nvSpPr>
          <p:spPr>
            <a:xfrm>
              <a:off x="5839465" y="3914621"/>
              <a:ext cx="290927" cy="290970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accent4"/>
            </a:solidFill>
            <a:ln w="196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4" name="PPT世界pptx.cn-3-4"/>
            <p:cNvSpPr txBox="1"/>
            <p:nvPr>
              <p:custDataLst>
                <p:tags r:id="rId19"/>
              </p:custDataLst>
            </p:nvPr>
          </p:nvSpPr>
          <p:spPr>
            <a:xfrm>
              <a:off x="4278818" y="3861171"/>
              <a:ext cx="899628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02</a:t>
              </a:r>
              <a:endParaRPr kumimoji="0" lang="zh-CN" altLang="en-US" sz="26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25" name="PPT世界pptx.cn-3-5"/>
            <p:cNvSpPr txBox="1"/>
            <p:nvPr>
              <p:custDataLst>
                <p:tags r:id="rId20"/>
              </p:custDataLst>
            </p:nvPr>
          </p:nvSpPr>
          <p:spPr>
            <a:xfrm>
              <a:off x="4184735" y="1559365"/>
              <a:ext cx="2280285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spc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烹饪时最看重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6" name="PPT世界pptx.cn-3-6"/>
            <p:cNvSpPr txBox="1"/>
            <p:nvPr>
              <p:custDataLst>
                <p:tags r:id="rId21"/>
              </p:custDataLst>
            </p:nvPr>
          </p:nvSpPr>
          <p:spPr>
            <a:xfrm>
              <a:off x="4184821" y="2021717"/>
              <a:ext cx="2760224" cy="1808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口味：101人（82.79%）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营养均衡：66人（54.1%）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烹饪时间：55人（45.08%）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食材成本：66人（54.1%）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烹饪难度：64人（52.46%）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b="1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口味</a:t>
              </a: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是用户最关注的方面，其次是</a:t>
              </a:r>
              <a:r>
                <a:rPr lang="zh-CN" altLang="en-US" sz="1400" b="1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营养均衡和食材成本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10" name="PPT世界pptx.cn-4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4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PPT世界pptx.cn-5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" name="PPT世界pptx.cn-6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" name="PPT世界pptx.cn-7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项目回顾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" name="PPT世界pptx.cn-8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9" name="PPT世界pptx.cn-9"/>
          <p:cNvSpPr txBox="1"/>
          <p:nvPr/>
        </p:nvSpPr>
        <p:spPr>
          <a:xfrm>
            <a:off x="251678" y="114843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REVIEW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" name="PPT世界pptx.cn-10"/>
          <p:cNvGrpSpPr/>
          <p:nvPr>
            <p:custDataLst>
              <p:tags r:id="rId22"/>
            </p:custDataLst>
          </p:nvPr>
        </p:nvGrpSpPr>
        <p:grpSpPr>
          <a:xfrm>
            <a:off x="617771" y="3332615"/>
            <a:ext cx="3162572" cy="3102335"/>
            <a:chOff x="922571" y="3688215"/>
            <a:chExt cx="3162572" cy="3102335"/>
          </a:xfrm>
        </p:grpSpPr>
        <p:sp>
          <p:nvSpPr>
            <p:cNvPr id="15" name="PPT世界pptx.cn-10-1"/>
            <p:cNvSpPr/>
            <p:nvPr>
              <p:custDataLst>
                <p:tags r:id="rId23"/>
              </p:custDataLst>
            </p:nvPr>
          </p:nvSpPr>
          <p:spPr>
            <a:xfrm>
              <a:off x="922571" y="3688215"/>
              <a:ext cx="3162572" cy="730404"/>
            </a:xfrm>
            <a:custGeom>
              <a:avLst/>
              <a:gdLst>
                <a:gd name="connsiteX0" fmla="*/ 2542475 w 2875065"/>
                <a:gd name="connsiteY0" fmla="*/ 1 h 664004"/>
                <a:gd name="connsiteX1" fmla="*/ 2307152 w 2875065"/>
                <a:gd name="connsiteY1" fmla="*/ 98052 h 664004"/>
                <a:gd name="connsiteX2" fmla="*/ 0 w 2875065"/>
                <a:gd name="connsiteY2" fmla="*/ 98052 h 664004"/>
                <a:gd name="connsiteX3" fmla="*/ 0 w 2875065"/>
                <a:gd name="connsiteY3" fmla="*/ 563404 h 664004"/>
                <a:gd name="connsiteX4" fmla="*/ 2304995 w 2875065"/>
                <a:gd name="connsiteY4" fmla="*/ 563404 h 664004"/>
                <a:gd name="connsiteX5" fmla="*/ 2774465 w 2875065"/>
                <a:gd name="connsiteY5" fmla="*/ 570076 h 664004"/>
                <a:gd name="connsiteX6" fmla="*/ 2781133 w 2875065"/>
                <a:gd name="connsiteY6" fmla="*/ 100600 h 664004"/>
                <a:gd name="connsiteX7" fmla="*/ 2542475 w 2875065"/>
                <a:gd name="connsiteY7" fmla="*/ 1 h 66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5065" h="664004">
                  <a:moveTo>
                    <a:pt x="2542475" y="1"/>
                  </a:moveTo>
                  <a:cubicBezTo>
                    <a:pt x="2454092" y="-21"/>
                    <a:pt x="2369375" y="35281"/>
                    <a:pt x="2307152" y="98052"/>
                  </a:cubicBezTo>
                  <a:lnTo>
                    <a:pt x="0" y="98052"/>
                  </a:lnTo>
                  <a:lnTo>
                    <a:pt x="0" y="563404"/>
                  </a:lnTo>
                  <a:lnTo>
                    <a:pt x="2304995" y="563404"/>
                  </a:lnTo>
                  <a:cubicBezTo>
                    <a:pt x="2432795" y="694887"/>
                    <a:pt x="2642978" y="697874"/>
                    <a:pt x="2774465" y="570076"/>
                  </a:cubicBezTo>
                  <a:cubicBezTo>
                    <a:pt x="2905952" y="442275"/>
                    <a:pt x="2908933" y="232084"/>
                    <a:pt x="2781133" y="100600"/>
                  </a:cubicBezTo>
                  <a:cubicBezTo>
                    <a:pt x="2718478" y="36139"/>
                    <a:pt x="2632369" y="-160"/>
                    <a:pt x="2542475" y="1"/>
                  </a:cubicBezTo>
                  <a:close/>
                </a:path>
              </a:pathLst>
            </a:custGeom>
            <a:solidFill>
              <a:schemeClr val="accent1"/>
            </a:solidFill>
            <a:ln w="1960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6" name="PPT世界pptx.cn-10-2"/>
            <p:cNvSpPr/>
            <p:nvPr>
              <p:custDataLst>
                <p:tags r:id="rId24"/>
              </p:custDataLst>
            </p:nvPr>
          </p:nvSpPr>
          <p:spPr>
            <a:xfrm>
              <a:off x="3513072" y="3842019"/>
              <a:ext cx="445663" cy="436172"/>
            </a:xfrm>
            <a:custGeom>
              <a:avLst/>
              <a:gdLst>
                <a:gd name="connsiteX0" fmla="*/ 405149 w 405148"/>
                <a:gd name="connsiteY0" fmla="*/ 198260 h 396520"/>
                <a:gd name="connsiteX1" fmla="*/ 202574 w 405148"/>
                <a:gd name="connsiteY1" fmla="*/ 396520 h 396520"/>
                <a:gd name="connsiteX2" fmla="*/ 0 w 405148"/>
                <a:gd name="connsiteY2" fmla="*/ 198260 h 396520"/>
                <a:gd name="connsiteX3" fmla="*/ 202574 w 405148"/>
                <a:gd name="connsiteY3" fmla="*/ 0 h 396520"/>
                <a:gd name="connsiteX4" fmla="*/ 405149 w 405148"/>
                <a:gd name="connsiteY4" fmla="*/ 198260 h 39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148" h="396520">
                  <a:moveTo>
                    <a:pt x="405149" y="198260"/>
                  </a:moveTo>
                  <a:cubicBezTo>
                    <a:pt x="405149" y="307756"/>
                    <a:pt x="314453" y="396520"/>
                    <a:pt x="202574" y="396520"/>
                  </a:cubicBezTo>
                  <a:cubicBezTo>
                    <a:pt x="90695" y="396520"/>
                    <a:pt x="0" y="307756"/>
                    <a:pt x="0" y="198260"/>
                  </a:cubicBezTo>
                  <a:cubicBezTo>
                    <a:pt x="0" y="88764"/>
                    <a:pt x="90695" y="0"/>
                    <a:pt x="202574" y="0"/>
                  </a:cubicBezTo>
                  <a:cubicBezTo>
                    <a:pt x="314453" y="0"/>
                    <a:pt x="405149" y="88764"/>
                    <a:pt x="405149" y="198260"/>
                  </a:cubicBezTo>
                  <a:close/>
                </a:path>
              </a:pathLst>
            </a:custGeom>
            <a:solidFill>
              <a:srgbClr val="FFFFFF"/>
            </a:solidFill>
            <a:ln w="196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0" name="PPT世界pptx.cn-10-3"/>
            <p:cNvSpPr/>
            <p:nvPr>
              <p:custDataLst>
                <p:tags r:id="rId25"/>
              </p:custDataLst>
            </p:nvPr>
          </p:nvSpPr>
          <p:spPr>
            <a:xfrm>
              <a:off x="3598454" y="3930556"/>
              <a:ext cx="274899" cy="259098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accent1"/>
            </a:solidFill>
            <a:ln w="19608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8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1" name="PPT世界pptx.cn-10-4"/>
            <p:cNvSpPr txBox="1"/>
            <p:nvPr>
              <p:custDataLst>
                <p:tags r:id="rId26"/>
              </p:custDataLst>
            </p:nvPr>
          </p:nvSpPr>
          <p:spPr>
            <a:xfrm>
              <a:off x="1095468" y="3861171"/>
              <a:ext cx="899628" cy="406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01</a:t>
              </a:r>
              <a:endParaRPr kumimoji="0" lang="zh-CN" altLang="en-US" sz="26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sp>
          <p:nvSpPr>
            <p:cNvPr id="22" name="PPT世界pptx.cn-10-5"/>
            <p:cNvSpPr txBox="1"/>
            <p:nvPr>
              <p:custDataLst>
                <p:tags r:id="rId27"/>
              </p:custDataLst>
            </p:nvPr>
          </p:nvSpPr>
          <p:spPr>
            <a:xfrm>
              <a:off x="1001472" y="4499397"/>
              <a:ext cx="1801364" cy="8616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spc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年龄分布</a:t>
              </a:r>
              <a:endParaRPr kumimoji="0" lang="zh-CN" altLang="en-US" sz="2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演示流云楷" panose="02000600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3" name="PPT世界pptx.cn-10-6"/>
            <p:cNvSpPr txBox="1"/>
            <p:nvPr>
              <p:custDataLst>
                <p:tags r:id="rId28"/>
              </p:custDataLst>
            </p:nvPr>
          </p:nvSpPr>
          <p:spPr>
            <a:xfrm>
              <a:off x="1001471" y="4982070"/>
              <a:ext cx="2760224" cy="18084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18岁以下：3人（2.46%）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18-24岁：107人（87.7%）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25-34岁：9人（7.38%）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35-44岁：2人（1.64%）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44岁以上：1人（0.82%）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sz="1400" b="1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18-24岁的年轻人群</a:t>
              </a:r>
              <a:r>
                <a:rPr lang="zh-CN" altLang="en-US" sz="1400" spc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Regular"/>
                  <a:ea typeface="思源黑体 CN Regular"/>
                  <a:sym typeface="+mn-ea"/>
                </a:rPr>
                <a:t>是主要用户群体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pic>
        <p:nvPicPr>
          <p:cNvPr id="37" name="图片 36" descr="问卷-removebg-preview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9747250" y="4437380"/>
            <a:ext cx="2444750" cy="2420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3" name="PPT世界pptx.cn-7"/>
          <p:cNvGrpSpPr/>
          <p:nvPr/>
        </p:nvGrpSpPr>
        <p:grpSpPr>
          <a:xfrm>
            <a:off x="6789306" y="1645712"/>
            <a:ext cx="4430994" cy="4499226"/>
            <a:chOff x="6858880" y="1393184"/>
            <a:chExt cx="4430994" cy="4499226"/>
          </a:xfrm>
        </p:grpSpPr>
        <p:sp>
          <p:nvSpPr>
            <p:cNvPr id="3" name="PPT世界pptx.cn-7-1"/>
            <p:cNvSpPr/>
            <p:nvPr/>
          </p:nvSpPr>
          <p:spPr bwMode="auto">
            <a:xfrm>
              <a:off x="9365361" y="2051412"/>
              <a:ext cx="1310434" cy="561901"/>
            </a:xfrm>
            <a:custGeom>
              <a:avLst/>
              <a:gdLst>
                <a:gd name="T0" fmla="*/ 0 w 948"/>
                <a:gd name="T1" fmla="*/ 287 h 406"/>
                <a:gd name="T2" fmla="*/ 704 w 948"/>
                <a:gd name="T3" fmla="*/ 359 h 406"/>
                <a:gd name="T4" fmla="*/ 791 w 948"/>
                <a:gd name="T5" fmla="*/ 103 h 406"/>
                <a:gd name="T6" fmla="*/ 612 w 948"/>
                <a:gd name="T7" fmla="*/ 3 h 406"/>
                <a:gd name="T8" fmla="*/ 0 w 948"/>
                <a:gd name="T9" fmla="*/ 28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8" h="406">
                  <a:moveTo>
                    <a:pt x="0" y="287"/>
                  </a:moveTo>
                  <a:cubicBezTo>
                    <a:pt x="218" y="353"/>
                    <a:pt x="466" y="406"/>
                    <a:pt x="704" y="359"/>
                  </a:cubicBezTo>
                  <a:cubicBezTo>
                    <a:pt x="843" y="331"/>
                    <a:pt x="948" y="247"/>
                    <a:pt x="791" y="103"/>
                  </a:cubicBezTo>
                  <a:cubicBezTo>
                    <a:pt x="742" y="58"/>
                    <a:pt x="676" y="0"/>
                    <a:pt x="612" y="3"/>
                  </a:cubicBezTo>
                  <a:cubicBezTo>
                    <a:pt x="371" y="16"/>
                    <a:pt x="256" y="11"/>
                    <a:pt x="0" y="28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6" name="PPT世界pptx.cn-7-2"/>
            <p:cNvSpPr/>
            <p:nvPr/>
          </p:nvSpPr>
          <p:spPr bwMode="auto">
            <a:xfrm>
              <a:off x="7372619" y="1393184"/>
              <a:ext cx="2939949" cy="2408149"/>
            </a:xfrm>
            <a:custGeom>
              <a:avLst/>
              <a:gdLst>
                <a:gd name="T0" fmla="*/ 2125 w 2125"/>
                <a:gd name="T1" fmla="*/ 502 h 1739"/>
                <a:gd name="T2" fmla="*/ 234 w 2125"/>
                <a:gd name="T3" fmla="*/ 533 h 1739"/>
                <a:gd name="T4" fmla="*/ 194 w 2125"/>
                <a:gd name="T5" fmla="*/ 1371 h 1739"/>
                <a:gd name="T6" fmla="*/ 1271 w 2125"/>
                <a:gd name="T7" fmla="*/ 1108 h 1739"/>
                <a:gd name="T8" fmla="*/ 2125 w 2125"/>
                <a:gd name="T9" fmla="*/ 502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5" h="1739">
                  <a:moveTo>
                    <a:pt x="2125" y="502"/>
                  </a:moveTo>
                  <a:cubicBezTo>
                    <a:pt x="1392" y="0"/>
                    <a:pt x="709" y="125"/>
                    <a:pt x="234" y="533"/>
                  </a:cubicBezTo>
                  <a:cubicBezTo>
                    <a:pt x="0" y="733"/>
                    <a:pt x="7" y="1158"/>
                    <a:pt x="194" y="1371"/>
                  </a:cubicBezTo>
                  <a:cubicBezTo>
                    <a:pt x="515" y="1739"/>
                    <a:pt x="1002" y="1690"/>
                    <a:pt x="1271" y="1108"/>
                  </a:cubicBezTo>
                  <a:cubicBezTo>
                    <a:pt x="1477" y="662"/>
                    <a:pt x="1687" y="441"/>
                    <a:pt x="2125" y="502"/>
                  </a:cubicBezTo>
                  <a:close/>
                </a:path>
              </a:pathLst>
            </a:custGeom>
            <a:solidFill>
              <a:schemeClr val="accent1"/>
            </a:solidFill>
            <a:ln w="12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9" name="PPT世界pptx.cn-7-3"/>
            <p:cNvSpPr/>
            <p:nvPr/>
          </p:nvSpPr>
          <p:spPr bwMode="auto">
            <a:xfrm>
              <a:off x="6909049" y="3074874"/>
              <a:ext cx="822784" cy="1095708"/>
            </a:xfrm>
            <a:custGeom>
              <a:avLst/>
              <a:gdLst>
                <a:gd name="T0" fmla="*/ 594 w 594"/>
                <a:gd name="T1" fmla="*/ 792 h 792"/>
                <a:gd name="T2" fmla="*/ 293 w 594"/>
                <a:gd name="T3" fmla="*/ 152 h 792"/>
                <a:gd name="T4" fmla="*/ 29 w 594"/>
                <a:gd name="T5" fmla="*/ 208 h 792"/>
                <a:gd name="T6" fmla="*/ 36 w 594"/>
                <a:gd name="T7" fmla="*/ 414 h 792"/>
                <a:gd name="T8" fmla="*/ 594 w 594"/>
                <a:gd name="T9" fmla="*/ 79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792">
                  <a:moveTo>
                    <a:pt x="594" y="792"/>
                  </a:moveTo>
                  <a:cubicBezTo>
                    <a:pt x="539" y="571"/>
                    <a:pt x="457" y="332"/>
                    <a:pt x="293" y="152"/>
                  </a:cubicBezTo>
                  <a:cubicBezTo>
                    <a:pt x="198" y="47"/>
                    <a:pt x="72" y="0"/>
                    <a:pt x="29" y="208"/>
                  </a:cubicBezTo>
                  <a:cubicBezTo>
                    <a:pt x="16" y="274"/>
                    <a:pt x="0" y="361"/>
                    <a:pt x="36" y="414"/>
                  </a:cubicBezTo>
                  <a:cubicBezTo>
                    <a:pt x="171" y="613"/>
                    <a:pt x="226" y="714"/>
                    <a:pt x="594" y="79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" name="PPT世界pptx.cn-7-4"/>
            <p:cNvSpPr/>
            <p:nvPr/>
          </p:nvSpPr>
          <p:spPr bwMode="auto">
            <a:xfrm>
              <a:off x="6858880" y="3534430"/>
              <a:ext cx="2687093" cy="2357980"/>
            </a:xfrm>
            <a:custGeom>
              <a:avLst/>
              <a:gdLst>
                <a:gd name="T0" fmla="*/ 52 w 1942"/>
                <a:gd name="T1" fmla="*/ 0 h 1702"/>
                <a:gd name="T2" fmla="*/ 1052 w 1942"/>
                <a:gd name="T3" fmla="*/ 1605 h 1702"/>
                <a:gd name="T4" fmla="*/ 1792 w 1942"/>
                <a:gd name="T5" fmla="*/ 1207 h 1702"/>
                <a:gd name="T6" fmla="*/ 1011 w 1942"/>
                <a:gd name="T7" fmla="*/ 419 h 1702"/>
                <a:gd name="T8" fmla="*/ 52 w 1942"/>
                <a:gd name="T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2" h="1702">
                  <a:moveTo>
                    <a:pt x="52" y="0"/>
                  </a:moveTo>
                  <a:cubicBezTo>
                    <a:pt x="0" y="886"/>
                    <a:pt x="459" y="1408"/>
                    <a:pt x="1052" y="1605"/>
                  </a:cubicBezTo>
                  <a:cubicBezTo>
                    <a:pt x="1345" y="1702"/>
                    <a:pt x="1705" y="1477"/>
                    <a:pt x="1792" y="1207"/>
                  </a:cubicBezTo>
                  <a:cubicBezTo>
                    <a:pt x="1942" y="743"/>
                    <a:pt x="1649" y="350"/>
                    <a:pt x="1011" y="419"/>
                  </a:cubicBezTo>
                  <a:cubicBezTo>
                    <a:pt x="523" y="472"/>
                    <a:pt x="225" y="406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 w="12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6" name="PPT世界pptx.cn-7-5"/>
            <p:cNvSpPr/>
            <p:nvPr/>
          </p:nvSpPr>
          <p:spPr bwMode="auto">
            <a:xfrm>
              <a:off x="9379409" y="4660239"/>
              <a:ext cx="790676" cy="1161932"/>
            </a:xfrm>
            <a:custGeom>
              <a:avLst/>
              <a:gdLst>
                <a:gd name="T0" fmla="*/ 463 w 572"/>
                <a:gd name="T1" fmla="*/ 0 h 839"/>
                <a:gd name="T2" fmla="*/ 47 w 572"/>
                <a:gd name="T3" fmla="*/ 572 h 839"/>
                <a:gd name="T4" fmla="*/ 223 w 572"/>
                <a:gd name="T5" fmla="*/ 776 h 839"/>
                <a:gd name="T6" fmla="*/ 400 w 572"/>
                <a:gd name="T7" fmla="*/ 671 h 839"/>
                <a:gd name="T8" fmla="*/ 463 w 572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2" h="839">
                  <a:moveTo>
                    <a:pt x="463" y="0"/>
                  </a:moveTo>
                  <a:cubicBezTo>
                    <a:pt x="296" y="155"/>
                    <a:pt x="126" y="342"/>
                    <a:pt x="47" y="572"/>
                  </a:cubicBezTo>
                  <a:cubicBezTo>
                    <a:pt x="0" y="706"/>
                    <a:pt x="20" y="839"/>
                    <a:pt x="223" y="776"/>
                  </a:cubicBezTo>
                  <a:cubicBezTo>
                    <a:pt x="287" y="756"/>
                    <a:pt x="371" y="729"/>
                    <a:pt x="400" y="671"/>
                  </a:cubicBezTo>
                  <a:cubicBezTo>
                    <a:pt x="510" y="457"/>
                    <a:pt x="572" y="360"/>
                    <a:pt x="463" y="0"/>
                  </a:cubicBezTo>
                  <a:close/>
                </a:path>
              </a:pathLst>
            </a:custGeom>
            <a:solidFill>
              <a:schemeClr val="accent3"/>
            </a:solidFill>
            <a:ln w="12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7" name="PPT世界pptx.cn-7-6"/>
            <p:cNvSpPr/>
            <p:nvPr/>
          </p:nvSpPr>
          <p:spPr bwMode="auto">
            <a:xfrm>
              <a:off x="9214853" y="2693584"/>
              <a:ext cx="2075021" cy="2992126"/>
            </a:xfrm>
            <a:custGeom>
              <a:avLst/>
              <a:gdLst>
                <a:gd name="T0" fmla="*/ 461 w 1500"/>
                <a:gd name="T1" fmla="*/ 2160 h 2160"/>
                <a:gd name="T2" fmla="*/ 1387 w 1500"/>
                <a:gd name="T3" fmla="*/ 511 h 2160"/>
                <a:gd name="T4" fmla="*/ 682 w 1500"/>
                <a:gd name="T5" fmla="*/ 54 h 2160"/>
                <a:gd name="T6" fmla="*/ 367 w 1500"/>
                <a:gd name="T7" fmla="*/ 1117 h 2160"/>
                <a:gd name="T8" fmla="*/ 461 w 1500"/>
                <a:gd name="T9" fmla="*/ 2160 h 2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0" h="2160">
                  <a:moveTo>
                    <a:pt x="461" y="2160"/>
                  </a:moveTo>
                  <a:cubicBezTo>
                    <a:pt x="1263" y="1780"/>
                    <a:pt x="1500" y="1126"/>
                    <a:pt x="1387" y="511"/>
                  </a:cubicBezTo>
                  <a:cubicBezTo>
                    <a:pt x="1331" y="208"/>
                    <a:pt x="961" y="0"/>
                    <a:pt x="682" y="54"/>
                  </a:cubicBezTo>
                  <a:cubicBezTo>
                    <a:pt x="203" y="146"/>
                    <a:pt x="0" y="591"/>
                    <a:pt x="367" y="1117"/>
                  </a:cubicBezTo>
                  <a:cubicBezTo>
                    <a:pt x="649" y="1520"/>
                    <a:pt x="733" y="1813"/>
                    <a:pt x="461" y="2160"/>
                  </a:cubicBezTo>
                  <a:close/>
                </a:path>
              </a:pathLst>
            </a:custGeom>
            <a:solidFill>
              <a:schemeClr val="accent4"/>
            </a:solidFill>
            <a:ln w="12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grpSp>
        <p:nvGrpSpPr>
          <p:cNvPr id="8" name="PPT世界pptx.cn-8"/>
          <p:cNvGrpSpPr/>
          <p:nvPr>
            <p:custDataLst>
              <p:tags r:id="rId1"/>
            </p:custDataLst>
          </p:nvPr>
        </p:nvGrpSpPr>
        <p:grpSpPr>
          <a:xfrm>
            <a:off x="1078027" y="1788830"/>
            <a:ext cx="4756930" cy="1503812"/>
            <a:chOff x="1078027" y="1927725"/>
            <a:chExt cx="4756930" cy="1503812"/>
          </a:xfrm>
        </p:grpSpPr>
        <p:sp>
          <p:nvSpPr>
            <p:cNvPr id="21" name="PPT世界pptx.cn-8-1"/>
            <p:cNvSpPr txBox="1"/>
            <p:nvPr>
              <p:custDataLst>
                <p:tags r:id="rId2"/>
              </p:custDataLst>
            </p:nvPr>
          </p:nvSpPr>
          <p:spPr>
            <a:xfrm>
              <a:off x="1516205" y="2398392"/>
              <a:ext cx="4318752" cy="10331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40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95 ExtraBold" panose="00020600040101010101" pitchFamily="18" charset="-122"/>
                </a:defRPr>
              </a:lvl1pPr>
            </a:lstStyle>
            <a:p>
              <a:pPr marR="0" lvl="0" algn="ctr" fontAlgn="auto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noProof="0" dirty="0">
                  <a:solidFill>
                    <a:srgbClr val="00000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+mn-ea"/>
                </a:rPr>
                <a:t>中华小当家，旨在通过创新技术，为用户提供个性化的餐食规划服务。无论是根据用户的口味偏好，还是手头现有的食材，我们都能提供多样化的菜谱选择，让烹饪变得简单而有趣。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2" name="PPT世界pptx.cn-8-2"/>
            <p:cNvSpPr txBox="1"/>
            <p:nvPr>
              <p:custDataLst>
                <p:tags r:id="rId3"/>
              </p:custDataLst>
            </p:nvPr>
          </p:nvSpPr>
          <p:spPr>
            <a:xfrm>
              <a:off x="1516177" y="1927725"/>
              <a:ext cx="195453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创意餐食规划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8" name="PPT世界pptx.cn-8-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78027" y="2011241"/>
              <a:ext cx="276224" cy="276224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29" name="PPT世界pptx.cn-8-4"/>
            <p:cNvSpPr/>
            <p:nvPr>
              <p:custDataLst>
                <p:tags r:id="rId5"/>
              </p:custDataLst>
            </p:nvPr>
          </p:nvSpPr>
          <p:spPr bwMode="auto">
            <a:xfrm>
              <a:off x="1144797" y="2101792"/>
              <a:ext cx="142685" cy="95123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grpSp>
        <p:nvGrpSpPr>
          <p:cNvPr id="15" name="PPT世界pptx.cn-9"/>
          <p:cNvGrpSpPr/>
          <p:nvPr>
            <p:custDataLst>
              <p:tags r:id="rId6"/>
            </p:custDataLst>
          </p:nvPr>
        </p:nvGrpSpPr>
        <p:grpSpPr>
          <a:xfrm>
            <a:off x="1078027" y="3366659"/>
            <a:ext cx="4756930" cy="1245367"/>
            <a:chOff x="1078027" y="3542132"/>
            <a:chExt cx="4756930" cy="1245367"/>
          </a:xfrm>
        </p:grpSpPr>
        <p:sp>
          <p:nvSpPr>
            <p:cNvPr id="23" name="PPT世界pptx.cn-9-1"/>
            <p:cNvSpPr txBox="1"/>
            <p:nvPr>
              <p:custDataLst>
                <p:tags r:id="rId7"/>
              </p:custDataLst>
            </p:nvPr>
          </p:nvSpPr>
          <p:spPr>
            <a:xfrm>
              <a:off x="1516205" y="4012799"/>
              <a:ext cx="4318752" cy="7747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40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95 ExtraBold" panose="00020600040101010101" pitchFamily="18" charset="-122"/>
                </a:defRPr>
              </a:lvl1pPr>
            </a:lstStyle>
            <a:p>
              <a:pPr marR="0" lvl="0" indent="0" algn="ctr" fontAlgn="auto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zh-CN" altLang="en-US" noProof="0" dirty="0">
                  <a:solidFill>
                    <a:srgbClr val="00000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+mn-ea"/>
                </a:rPr>
                <a:t>通过智能地使用剩余食材，我们的App帮助用户减少食物浪费。这不仅环保，还能为用户节省成本，实现经济与可持续的生活方式。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4" name="PPT世界pptx.cn-9-2"/>
            <p:cNvSpPr txBox="1"/>
            <p:nvPr>
              <p:custDataLst>
                <p:tags r:id="rId8"/>
              </p:custDataLst>
            </p:nvPr>
          </p:nvSpPr>
          <p:spPr>
            <a:xfrm>
              <a:off x="1516205" y="3542132"/>
              <a:ext cx="1475473" cy="8858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减少浪费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1" name="PPT世界pptx.cn-9-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78027" y="3625648"/>
              <a:ext cx="276224" cy="276224"/>
            </a:xfrm>
            <a:prstGeom prst="ellipse">
              <a:avLst/>
            </a:prstGeom>
            <a:noFill/>
            <a:ln w="17463" cap="rnd">
              <a:solidFill>
                <a:schemeClr val="accent4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2" name="PPT世界pptx.cn-9-4"/>
            <p:cNvSpPr/>
            <p:nvPr>
              <p:custDataLst>
                <p:tags r:id="rId10"/>
              </p:custDataLst>
            </p:nvPr>
          </p:nvSpPr>
          <p:spPr bwMode="auto">
            <a:xfrm>
              <a:off x="1144797" y="3716199"/>
              <a:ext cx="142685" cy="95123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noFill/>
            <a:ln w="17463" cap="rnd">
              <a:solidFill>
                <a:schemeClr val="accent4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grpSp>
        <p:nvGrpSpPr>
          <p:cNvPr id="27" name="PPT世界pptx.cn-10"/>
          <p:cNvGrpSpPr/>
          <p:nvPr>
            <p:custDataLst>
              <p:tags r:id="rId11"/>
            </p:custDataLst>
          </p:nvPr>
        </p:nvGrpSpPr>
        <p:grpSpPr>
          <a:xfrm>
            <a:off x="1078027" y="4944488"/>
            <a:ext cx="4756930" cy="1245367"/>
            <a:chOff x="1078027" y="5083383"/>
            <a:chExt cx="4756930" cy="1245367"/>
          </a:xfrm>
        </p:grpSpPr>
        <p:sp>
          <p:nvSpPr>
            <p:cNvPr id="25" name="PPT世界pptx.cn-10-1"/>
            <p:cNvSpPr txBox="1"/>
            <p:nvPr>
              <p:custDataLst>
                <p:tags r:id="rId12"/>
              </p:custDataLst>
            </p:nvPr>
          </p:nvSpPr>
          <p:spPr>
            <a:xfrm>
              <a:off x="1516205" y="5554050"/>
              <a:ext cx="4318752" cy="7747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40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阿里巴巴普惠体 2.0 35 Thin" panose="00020600040101010101" pitchFamily="18" charset="-122"/>
                  <a:ea typeface="阿里巴巴普惠体 2.0 35 Thin" panose="00020600040101010101" pitchFamily="18" charset="-122"/>
                  <a:cs typeface="阿里巴巴普惠体 2.0 95 ExtraBold" panose="00020600040101010101" pitchFamily="18" charset="-122"/>
                </a:defRPr>
              </a:lvl1pPr>
            </a:lstStyle>
            <a:p>
              <a:pPr algn="ctr">
                <a:lnSpc>
                  <a:spcPct val="120000"/>
                </a:lnSpc>
                <a:spcAft>
                  <a:spcPts val="0"/>
                </a:spcAft>
                <a:defRPr/>
              </a:pPr>
              <a:r>
                <a:rPr lang="zh-CN" altLang="en-US" noProof="0" dirty="0">
                  <a:solidFill>
                    <a:srgbClr val="00000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+mn-ea"/>
                </a:rPr>
                <a:t>我们的系统能够根据用户的口味偏好和可用食材，智能生成独特的菜谱。这意味着，即使是厨房新手，也能通过我们的App，轻松制作出符合个人口味的美食。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6" name="PPT世界pptx.cn-10-2"/>
            <p:cNvSpPr txBox="1"/>
            <p:nvPr>
              <p:custDataLst>
                <p:tags r:id="rId13"/>
              </p:custDataLst>
            </p:nvPr>
          </p:nvSpPr>
          <p:spPr>
            <a:xfrm>
              <a:off x="1516177" y="5083383"/>
              <a:ext cx="1084580" cy="3689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ct val="120000"/>
                </a:lnSpc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个性化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4" name="PPT世界pptx.cn-10-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78027" y="5204669"/>
              <a:ext cx="276224" cy="276224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35" name="PPT世界pptx.cn-10-4"/>
            <p:cNvSpPr/>
            <p:nvPr>
              <p:custDataLst>
                <p:tags r:id="rId15"/>
              </p:custDataLst>
            </p:nvPr>
          </p:nvSpPr>
          <p:spPr bwMode="auto">
            <a:xfrm>
              <a:off x="1144797" y="5295220"/>
              <a:ext cx="142685" cy="95123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38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4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PPT世界pptx.cn-3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0" name="PPT世界pptx.cn-4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项目回顾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1" name="PPT世界pptx.cn-5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2" name="PPT世界pptx.cn-6"/>
          <p:cNvSpPr txBox="1"/>
          <p:nvPr/>
        </p:nvSpPr>
        <p:spPr>
          <a:xfrm>
            <a:off x="251678" y="114843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REVIEW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141" name="图片 140" descr="个性化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08925" y="2806700"/>
            <a:ext cx="673735" cy="673735"/>
          </a:xfrm>
          <a:prstGeom prst="rect">
            <a:avLst/>
          </a:prstGeom>
        </p:spPr>
      </p:pic>
      <p:pic>
        <p:nvPicPr>
          <p:cNvPr id="142" name="图片 141" descr="冰箱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57105" y="3514725"/>
            <a:ext cx="749300" cy="749300"/>
          </a:xfrm>
          <a:prstGeom prst="rect">
            <a:avLst/>
          </a:prstGeom>
        </p:spPr>
      </p:pic>
      <p:pic>
        <p:nvPicPr>
          <p:cNvPr id="143" name="图片 142" descr="画笔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65135" y="4826635"/>
            <a:ext cx="754380" cy="754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2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entr" presetSubtype="0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3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entr" presetSubtype="0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#ppt_h-#ppt_h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#ppt_w-#ppt_w*8)*(1-$)^8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 additive="base">
                                        <p:cTn id="3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 additive="base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PT世界pptx.cn-1"/>
          <p:cNvSpPr/>
          <p:nvPr/>
        </p:nvSpPr>
        <p:spPr>
          <a:xfrm>
            <a:off x="7319730" y="2472780"/>
            <a:ext cx="4872270" cy="4385220"/>
          </a:xfrm>
          <a:custGeom>
            <a:avLst/>
            <a:gdLst>
              <a:gd name="connsiteX0" fmla="*/ 3960000 w 4872270"/>
              <a:gd name="connsiteY0" fmla="*/ 0 h 4385220"/>
              <a:gd name="connsiteX1" fmla="*/ 4758078 w 4872270"/>
              <a:gd name="connsiteY1" fmla="*/ 80453 h 4385220"/>
              <a:gd name="connsiteX2" fmla="*/ 4872270 w 4872270"/>
              <a:gd name="connsiteY2" fmla="*/ 106809 h 4385220"/>
              <a:gd name="connsiteX3" fmla="*/ 4872270 w 4872270"/>
              <a:gd name="connsiteY3" fmla="*/ 4385220 h 4385220"/>
              <a:gd name="connsiteX4" fmla="*/ 23549 w 4872270"/>
              <a:gd name="connsiteY4" fmla="*/ 4385220 h 4385220"/>
              <a:gd name="connsiteX5" fmla="*/ 20445 w 4872270"/>
              <a:gd name="connsiteY5" fmla="*/ 4364887 h 4385220"/>
              <a:gd name="connsiteX6" fmla="*/ 0 w 4872270"/>
              <a:gd name="connsiteY6" fmla="*/ 3960000 h 4385220"/>
              <a:gd name="connsiteX7" fmla="*/ 3960000 w 4872270"/>
              <a:gd name="connsiteY7" fmla="*/ 0 h 438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2270" h="4385220">
                <a:moveTo>
                  <a:pt x="3960000" y="0"/>
                </a:moveTo>
                <a:cubicBezTo>
                  <a:pt x="4233381" y="0"/>
                  <a:pt x="4500292" y="27703"/>
                  <a:pt x="4758078" y="80453"/>
                </a:cubicBezTo>
                <a:lnTo>
                  <a:pt x="4872270" y="106809"/>
                </a:lnTo>
                <a:lnTo>
                  <a:pt x="4872270" y="4385220"/>
                </a:lnTo>
                <a:lnTo>
                  <a:pt x="23549" y="4385220"/>
                </a:lnTo>
                <a:lnTo>
                  <a:pt x="20445" y="4364887"/>
                </a:lnTo>
                <a:cubicBezTo>
                  <a:pt x="6926" y="4231764"/>
                  <a:pt x="0" y="4096691"/>
                  <a:pt x="0" y="3960000"/>
                </a:cubicBezTo>
                <a:cubicBezTo>
                  <a:pt x="0" y="1772952"/>
                  <a:pt x="1772952" y="0"/>
                  <a:pt x="3960000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PPT世界pptx.cn-2"/>
          <p:cNvSpPr/>
          <p:nvPr/>
        </p:nvSpPr>
        <p:spPr>
          <a:xfrm>
            <a:off x="0" y="6007560"/>
            <a:ext cx="12192000" cy="850440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9" name="PPT世界pptx.cn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60300" cy="1713053"/>
          </a:xfrm>
          <a:custGeom>
            <a:avLst/>
            <a:gdLst>
              <a:gd name="connsiteX0" fmla="*/ 0 w 1609132"/>
              <a:gd name="connsiteY0" fmla="*/ 0 h 3204149"/>
              <a:gd name="connsiteX1" fmla="*/ 1609132 w 1609132"/>
              <a:gd name="connsiteY1" fmla="*/ 0 h 3204149"/>
              <a:gd name="connsiteX2" fmla="*/ 1609132 w 1609132"/>
              <a:gd name="connsiteY2" fmla="*/ 3204150 h 3204149"/>
              <a:gd name="connsiteX3" fmla="*/ 0 w 1609132"/>
              <a:gd name="connsiteY3" fmla="*/ 3204150 h 320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132" h="3204149">
                <a:moveTo>
                  <a:pt x="0" y="0"/>
                </a:moveTo>
                <a:lnTo>
                  <a:pt x="1609132" y="0"/>
                </a:lnTo>
                <a:lnTo>
                  <a:pt x="1609132" y="3204150"/>
                </a:lnTo>
                <a:lnTo>
                  <a:pt x="0" y="3204150"/>
                </a:lnTo>
                <a:close/>
              </a:path>
            </a:pathLst>
          </a:custGeom>
        </p:spPr>
      </p:pic>
      <p:pic>
        <p:nvPicPr>
          <p:cNvPr id="10" name="PPT世界pptx.cn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667" y="1"/>
            <a:ext cx="449218" cy="1623961"/>
          </a:xfrm>
          <a:custGeom>
            <a:avLst/>
            <a:gdLst>
              <a:gd name="connsiteX0" fmla="*/ 0 w 889257"/>
              <a:gd name="connsiteY0" fmla="*/ 0 h 3214735"/>
              <a:gd name="connsiteX1" fmla="*/ 889257 w 889257"/>
              <a:gd name="connsiteY1" fmla="*/ 0 h 3214735"/>
              <a:gd name="connsiteX2" fmla="*/ 889257 w 889257"/>
              <a:gd name="connsiteY2" fmla="*/ 3214736 h 3214735"/>
              <a:gd name="connsiteX3" fmla="*/ 0 w 889257"/>
              <a:gd name="connsiteY3" fmla="*/ 3214736 h 321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257" h="3214735">
                <a:moveTo>
                  <a:pt x="0" y="0"/>
                </a:moveTo>
                <a:lnTo>
                  <a:pt x="889257" y="0"/>
                </a:lnTo>
                <a:lnTo>
                  <a:pt x="889257" y="3214736"/>
                </a:lnTo>
                <a:lnTo>
                  <a:pt x="0" y="3214736"/>
                </a:lnTo>
                <a:close/>
              </a:path>
            </a:pathLst>
          </a:custGeom>
        </p:spPr>
      </p:pic>
      <p:sp>
        <p:nvSpPr>
          <p:cNvPr id="7" name="PPT世界pptx.cn-5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" name="PPT世界pptx.cn-6"/>
          <p:cNvSpPr/>
          <p:nvPr/>
        </p:nvSpPr>
        <p:spPr>
          <a:xfrm>
            <a:off x="4958357" y="0"/>
            <a:ext cx="3685150" cy="1225912"/>
          </a:xfrm>
          <a:custGeom>
            <a:avLst/>
            <a:gdLst>
              <a:gd name="connsiteX0" fmla="*/ 0 w 3685150"/>
              <a:gd name="connsiteY0" fmla="*/ 0 h 1225912"/>
              <a:gd name="connsiteX1" fmla="*/ 3685150 w 3685150"/>
              <a:gd name="connsiteY1" fmla="*/ 0 h 1225912"/>
              <a:gd name="connsiteX2" fmla="*/ 3682941 w 3685150"/>
              <a:gd name="connsiteY2" fmla="*/ 6036 h 1225912"/>
              <a:gd name="connsiteX3" fmla="*/ 1842575 w 3685150"/>
              <a:gd name="connsiteY3" fmla="*/ 1225912 h 1225912"/>
              <a:gd name="connsiteX4" fmla="*/ 2209 w 3685150"/>
              <a:gd name="connsiteY4" fmla="*/ 6036 h 122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5150" h="1225912">
                <a:moveTo>
                  <a:pt x="0" y="0"/>
                </a:moveTo>
                <a:lnTo>
                  <a:pt x="3685150" y="0"/>
                </a:lnTo>
                <a:lnTo>
                  <a:pt x="3682941" y="6036"/>
                </a:lnTo>
                <a:cubicBezTo>
                  <a:pt x="3379731" y="722906"/>
                  <a:pt x="2669895" y="1225912"/>
                  <a:pt x="1842575" y="1225912"/>
                </a:cubicBezTo>
                <a:cubicBezTo>
                  <a:pt x="1015256" y="1225912"/>
                  <a:pt x="305420" y="722906"/>
                  <a:pt x="2209" y="6036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9" name="PPT世界pptx.cn-11"/>
          <p:cNvSpPr/>
          <p:nvPr/>
        </p:nvSpPr>
        <p:spPr>
          <a:xfrm>
            <a:off x="902828" y="4419987"/>
            <a:ext cx="8043368" cy="756179"/>
          </a:xfrm>
          <a:prstGeom prst="rect">
            <a:avLst/>
          </a:prstGeom>
          <a:solidFill>
            <a:schemeClr val="accent4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" name="PPT世界pptx.cn-12"/>
          <p:cNvGrpSpPr/>
          <p:nvPr/>
        </p:nvGrpSpPr>
        <p:grpSpPr>
          <a:xfrm>
            <a:off x="1111003" y="1605246"/>
            <a:ext cx="4954517" cy="3485218"/>
            <a:chOff x="1111003" y="1605246"/>
            <a:chExt cx="4954517" cy="3485218"/>
          </a:xfrm>
        </p:grpSpPr>
        <p:sp>
          <p:nvSpPr>
            <p:cNvPr id="38" name="PPT世界pptx.cn-12-1"/>
            <p:cNvSpPr txBox="1"/>
            <p:nvPr/>
          </p:nvSpPr>
          <p:spPr>
            <a:xfrm>
              <a:off x="1111003" y="2883688"/>
              <a:ext cx="4100968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kern="0" spc="0" noProof="0" dirty="0">
                  <a:ln>
                    <a:noFill/>
                  </a:ln>
                  <a:solidFill>
                    <a:schemeClr val="accent4"/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  <a:sym typeface="+mn-ea"/>
                </a:rPr>
                <a:t>项目进度</a:t>
              </a:r>
              <a:endParaRPr kumimoji="0" lang="zh-CN" altLang="en-US" sz="66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9" name="PPT世界pptx.cn-12-2"/>
            <p:cNvSpPr txBox="1"/>
            <p:nvPr/>
          </p:nvSpPr>
          <p:spPr>
            <a:xfrm>
              <a:off x="1187128" y="4505689"/>
              <a:ext cx="216246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27000" dist="63500" dir="2700000" algn="tl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02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0" name="PPT世界pptx.cn-12-3"/>
            <p:cNvSpPr txBox="1"/>
            <p:nvPr/>
          </p:nvSpPr>
          <p:spPr>
            <a:xfrm>
              <a:off x="1219707" y="3997794"/>
              <a:ext cx="41970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1500" b="0" spc="600">
                  <a:gradFill>
                    <a:gsLst>
                      <a:gs pos="0">
                        <a:srgbClr val="55E2EA"/>
                      </a:gs>
                      <a:gs pos="100000">
                        <a:srgbClr val="5346FC"/>
                      </a:gs>
                    </a:gsLst>
                    <a:lin ang="5400000" scaled="1"/>
                  </a:gradFill>
                  <a:effectLst/>
                  <a:latin typeface="锐字真言体免费商用" panose="02010600030101010101" pitchFamily="2" charset="-122"/>
                  <a:ea typeface="锐字真言体免费商用" panose="02010600030101010101" pitchFamily="2" charset="-122"/>
                </a:defRPr>
              </a:lvl1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kern="0" spc="30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+mn-ea"/>
                </a:rPr>
                <a:t>PROJECT PROCESS</a:t>
              </a:r>
              <a:endParaRPr kumimoji="0" lang="en-US" altLang="zh-CN" sz="1200" b="0" i="0" u="none" strike="noStrike" kern="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1" name="PPT世界pptx.cn-12-4"/>
            <p:cNvSpPr txBox="1"/>
            <p:nvPr/>
          </p:nvSpPr>
          <p:spPr>
            <a:xfrm>
              <a:off x="1121609" y="1605246"/>
              <a:ext cx="4943911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800" kern="0" dirty="0">
                  <a:ln w="6350">
                    <a:solidFill>
                      <a:schemeClr val="accent1">
                        <a:alpha val="20000"/>
                      </a:schemeClr>
                    </a:solidFill>
                  </a:ln>
                  <a:noFill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PART 02</a:t>
              </a:r>
              <a:endParaRPr lang="zh-CN" altLang="en-US" sz="8800" kern="0" dirty="0">
                <a:ln w="6350">
                  <a:solidFill>
                    <a:schemeClr val="accent1">
                      <a:alpha val="20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5" name="PPT世界pptx.cn-13"/>
          <p:cNvSpPr/>
          <p:nvPr/>
        </p:nvSpPr>
        <p:spPr>
          <a:xfrm>
            <a:off x="7598510" y="5059588"/>
            <a:ext cx="2264950" cy="2438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PT世界pptx.cn-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22" y="3563183"/>
            <a:ext cx="2183254" cy="538066"/>
          </a:xfrm>
          <a:custGeom>
            <a:avLst/>
            <a:gdLst>
              <a:gd name="connsiteX0" fmla="*/ 0 w 2734819"/>
              <a:gd name="connsiteY0" fmla="*/ 0 h 674000"/>
              <a:gd name="connsiteX1" fmla="*/ 2734819 w 2734819"/>
              <a:gd name="connsiteY1" fmla="*/ 0 h 674000"/>
              <a:gd name="connsiteX2" fmla="*/ 2734819 w 2734819"/>
              <a:gd name="connsiteY2" fmla="*/ 674001 h 674000"/>
              <a:gd name="connsiteX3" fmla="*/ 0 w 2734819"/>
              <a:gd name="connsiteY3" fmla="*/ 674001 h 6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819" h="674000">
                <a:moveTo>
                  <a:pt x="0" y="0"/>
                </a:moveTo>
                <a:lnTo>
                  <a:pt x="2734819" y="0"/>
                </a:lnTo>
                <a:lnTo>
                  <a:pt x="2734819" y="674001"/>
                </a:lnTo>
                <a:lnTo>
                  <a:pt x="0" y="674001"/>
                </a:lnTo>
                <a:close/>
              </a:path>
            </a:pathLst>
          </a:custGeom>
        </p:spPr>
      </p:pic>
      <p:pic>
        <p:nvPicPr>
          <p:cNvPr id="12" name="PPT世界pptx.cn-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50" y="4019554"/>
            <a:ext cx="2264950" cy="554969"/>
          </a:xfrm>
          <a:custGeom>
            <a:avLst/>
            <a:gdLst>
              <a:gd name="connsiteX0" fmla="*/ 0 w 2837154"/>
              <a:gd name="connsiteY0" fmla="*/ 0 h 695173"/>
              <a:gd name="connsiteX1" fmla="*/ 2837154 w 2837154"/>
              <a:gd name="connsiteY1" fmla="*/ 0 h 695173"/>
              <a:gd name="connsiteX2" fmla="*/ 2837154 w 2837154"/>
              <a:gd name="connsiteY2" fmla="*/ 695173 h 695173"/>
              <a:gd name="connsiteX3" fmla="*/ 0 w 2837154"/>
              <a:gd name="connsiteY3" fmla="*/ 695173 h 69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154" h="695173">
                <a:moveTo>
                  <a:pt x="0" y="0"/>
                </a:moveTo>
                <a:lnTo>
                  <a:pt x="2837154" y="0"/>
                </a:lnTo>
                <a:lnTo>
                  <a:pt x="2837154" y="695173"/>
                </a:lnTo>
                <a:lnTo>
                  <a:pt x="0" y="695173"/>
                </a:lnTo>
                <a:close/>
              </a:path>
            </a:pathLst>
          </a:custGeom>
        </p:spPr>
      </p:pic>
      <p:pic>
        <p:nvPicPr>
          <p:cNvPr id="13" name="PPT世界pptx.cn-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402" y="1185550"/>
            <a:ext cx="4031273" cy="3994650"/>
          </a:xfrm>
          <a:custGeom>
            <a:avLst/>
            <a:gdLst>
              <a:gd name="connsiteX0" fmla="*/ 0 w 5049711"/>
              <a:gd name="connsiteY0" fmla="*/ 0 h 5003837"/>
              <a:gd name="connsiteX1" fmla="*/ 5049711 w 5049711"/>
              <a:gd name="connsiteY1" fmla="*/ 0 h 5003837"/>
              <a:gd name="connsiteX2" fmla="*/ 5049711 w 5049711"/>
              <a:gd name="connsiteY2" fmla="*/ 5003837 h 5003837"/>
              <a:gd name="connsiteX3" fmla="*/ 0 w 5049711"/>
              <a:gd name="connsiteY3" fmla="*/ 5003837 h 500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9711" h="5003837">
                <a:moveTo>
                  <a:pt x="0" y="0"/>
                </a:moveTo>
                <a:lnTo>
                  <a:pt x="5049711" y="0"/>
                </a:lnTo>
                <a:lnTo>
                  <a:pt x="5049711" y="5003837"/>
                </a:lnTo>
                <a:lnTo>
                  <a:pt x="0" y="5003837"/>
                </a:lnTo>
                <a:close/>
              </a:path>
            </a:pathLst>
          </a:custGeom>
        </p:spPr>
      </p:pic>
      <p:grpSp>
        <p:nvGrpSpPr>
          <p:cNvPr id="18" name="组合 17"/>
          <p:cNvGrpSpPr/>
          <p:nvPr/>
        </p:nvGrpSpPr>
        <p:grpSpPr>
          <a:xfrm>
            <a:off x="748030" y="582930"/>
            <a:ext cx="3950335" cy="245110"/>
            <a:chOff x="1178" y="918"/>
            <a:chExt cx="6221" cy="386"/>
          </a:xfrm>
        </p:grpSpPr>
        <p:sp>
          <p:nvSpPr>
            <p:cNvPr id="5" name="PPT世界pptx.cn-13"/>
            <p:cNvSpPr txBox="1"/>
            <p:nvPr/>
          </p:nvSpPr>
          <p:spPr>
            <a:xfrm>
              <a:off x="1178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回顾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" name="PPT世界pptx.cn-14"/>
            <p:cNvSpPr txBox="1"/>
            <p:nvPr/>
          </p:nvSpPr>
          <p:spPr>
            <a:xfrm>
              <a:off x="2662" y="918"/>
              <a:ext cx="1346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项目进度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6" name="PPT世界pptx.cn-15"/>
            <p:cNvSpPr txBox="1"/>
            <p:nvPr/>
          </p:nvSpPr>
          <p:spPr>
            <a:xfrm>
              <a:off x="4569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app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展示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7" name="PPT世界pptx.cn-16"/>
            <p:cNvSpPr txBox="1"/>
            <p:nvPr/>
          </p:nvSpPr>
          <p:spPr>
            <a:xfrm>
              <a:off x="6265" y="918"/>
              <a:ext cx="1134" cy="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vlog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2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5" name="PPT世界pptx.cn-7"/>
          <p:cNvGrpSpPr/>
          <p:nvPr/>
        </p:nvGrpSpPr>
        <p:grpSpPr>
          <a:xfrm>
            <a:off x="3042117" y="1390381"/>
            <a:ext cx="7611745" cy="2220595"/>
            <a:chOff x="3283469" y="1638980"/>
            <a:chExt cx="7611745" cy="2220595"/>
          </a:xfrm>
        </p:grpSpPr>
        <p:sp>
          <p:nvSpPr>
            <p:cNvPr id="54" name="PPT世界pptx.cn-7-1"/>
            <p:cNvSpPr/>
            <p:nvPr/>
          </p:nvSpPr>
          <p:spPr>
            <a:xfrm>
              <a:off x="4212474" y="2352085"/>
              <a:ext cx="6682740" cy="15074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t" anchorCtr="0">
              <a:spAutoFit/>
            </a:bodyPr>
            <a:lstStyle/>
            <a:p>
              <a:pPr marL="285750" marR="0" lvl="0" indent="-285750" algn="just" fontAlgn="auto">
                <a:lnSpc>
                  <a:spcPct val="12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/>
                  <a:ea typeface="思源黑体 CN Regular"/>
                  <a:sym typeface="+mn-ea"/>
                </a:rPr>
                <a:t>增加用户反馈收集，挖掘潜在需求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sym typeface="+mn-ea"/>
              </a:endParaRPr>
            </a:p>
            <a:p>
              <a:pPr marL="285750" marR="0" lvl="0" indent="-285750" algn="just" fontAlgn="auto">
                <a:lnSpc>
                  <a:spcPct val="12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/>
                  <a:ea typeface="思源黑体 CN Regular"/>
                  <a:sym typeface="+mn-ea"/>
                </a:rPr>
                <a:t>建立需求变更控制流程，减少对开发计划的影响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sym typeface="+mn-ea"/>
              </a:endParaRPr>
            </a:p>
            <a:p>
              <a:pPr marL="285750" marR="0" lvl="0" indent="-285750" algn="just" fontAlgn="auto">
                <a:lnSpc>
                  <a:spcPct val="12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/>
                  <a:ea typeface="思源黑体 CN Regular"/>
                  <a:sym typeface="+mn-ea"/>
                </a:rPr>
                <a:t>优化用户体验，参考优秀产品设计方案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sym typeface="+mn-ea"/>
              </a:endParaRPr>
            </a:p>
            <a:p>
              <a:pPr marL="285750" marR="0" lvl="0" indent="-285750" algn="just" fontAlgn="auto">
                <a:lnSpc>
                  <a:spcPct val="12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/>
                  <a:ea typeface="思源黑体 CN Regular"/>
                  <a:sym typeface="+mn-ea"/>
                </a:rPr>
                <a:t>定期进行代码重构和模型优化，减少逻辑冗余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sym typeface="+mn-ea"/>
              </a:endParaRPr>
            </a:p>
            <a:p>
              <a:pPr marL="285750" marR="0" lvl="0" indent="-285750" algn="just" fontAlgn="auto">
                <a:lnSpc>
                  <a:spcPct val="12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/>
                  <a:ea typeface="思源黑体 CN Regular"/>
                  <a:sym typeface="+mn-ea"/>
                </a:rPr>
                <a:t>增加沟通频次，优化例会流程，确保信息及时共享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sym typeface="+mn-ea"/>
              </a:endParaRPr>
            </a:p>
          </p:txBody>
        </p:sp>
        <p:sp>
          <p:nvSpPr>
            <p:cNvPr id="55" name="PPT世界pptx.cn-7-2"/>
            <p:cNvSpPr/>
            <p:nvPr/>
          </p:nvSpPr>
          <p:spPr>
            <a:xfrm>
              <a:off x="4182959" y="1790478"/>
              <a:ext cx="4164241" cy="6775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反思与</a:t>
              </a:r>
              <a:r>
                <a:rPr kumimoji="1" lang="zh-CN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总结</a:t>
              </a:r>
              <a:endParaRPr kumimoji="1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pic>
          <p:nvPicPr>
            <p:cNvPr id="53" name="PPT世界pptx.cn-7-3" descr="前引号"/>
            <p:cNvPicPr>
              <a:picLocks noChangeAspect="1"/>
            </p:cNvPicPr>
            <p:nvPr/>
          </p:nvPicPr>
          <p:blipFill>
            <a:blip r:embed="rId1" cstate="print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83469" y="1638980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PPT世界pptx.cn-8"/>
          <p:cNvGrpSpPr/>
          <p:nvPr/>
        </p:nvGrpSpPr>
        <p:grpSpPr>
          <a:xfrm>
            <a:off x="-1800002" y="1714383"/>
            <a:ext cx="13992002" cy="4684728"/>
            <a:chOff x="-1800002" y="1714383"/>
            <a:chExt cx="13992002" cy="4684728"/>
          </a:xfrm>
        </p:grpSpPr>
        <p:sp>
          <p:nvSpPr>
            <p:cNvPr id="41" name="PPT世界pptx.cn-8-1"/>
            <p:cNvSpPr txBox="1"/>
            <p:nvPr/>
          </p:nvSpPr>
          <p:spPr>
            <a:xfrm rot="5400000">
              <a:off x="-1800002" y="2243412"/>
              <a:ext cx="3600000" cy="36000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964789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项目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进度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0" y="1714383"/>
              <a:ext cx="12192000" cy="4684728"/>
              <a:chOff x="0" y="1714383"/>
              <a:chExt cx="12192000" cy="4684728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2342355" y="4043412"/>
                <a:ext cx="9849645" cy="1"/>
                <a:chOff x="2342355" y="4043412"/>
                <a:chExt cx="9849645" cy="1"/>
              </a:xfrm>
            </p:grpSpPr>
            <p:cxnSp>
              <p:nvCxnSpPr>
                <p:cNvPr id="46" name="PPT世界pptx.cn-8-2"/>
                <p:cNvCxnSpPr>
                  <a:endCxn id="49" idx="2"/>
                </p:cNvCxnSpPr>
                <p:nvPr/>
              </p:nvCxnSpPr>
              <p:spPr>
                <a:xfrm>
                  <a:off x="2342355" y="4043412"/>
                  <a:ext cx="2276567" cy="0"/>
                </a:xfrm>
                <a:prstGeom prst="lin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PPT世界pptx.cn-8-3"/>
                <p:cNvCxnSpPr/>
                <p:nvPr/>
              </p:nvCxnSpPr>
              <p:spPr>
                <a:xfrm>
                  <a:off x="5658429" y="4043412"/>
                  <a:ext cx="2889481" cy="0"/>
                </a:xfrm>
                <a:prstGeom prst="lin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PPT世界pptx.cn-8-4"/>
                <p:cNvCxnSpPr/>
                <p:nvPr/>
              </p:nvCxnSpPr>
              <p:spPr>
                <a:xfrm>
                  <a:off x="9429683" y="4043413"/>
                  <a:ext cx="2762317" cy="0"/>
                </a:xfrm>
                <a:prstGeom prst="lin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4" name="组合 13"/>
              <p:cNvGrpSpPr/>
              <p:nvPr/>
            </p:nvGrpSpPr>
            <p:grpSpPr>
              <a:xfrm>
                <a:off x="0" y="1714383"/>
                <a:ext cx="2342383" cy="4684728"/>
                <a:chOff x="0" y="1714383"/>
                <a:chExt cx="2342383" cy="4684728"/>
              </a:xfrm>
            </p:grpSpPr>
            <p:sp>
              <p:nvSpPr>
                <p:cNvPr id="38" name="PPT世界pptx.cn-8-5"/>
                <p:cNvSpPr/>
                <p:nvPr/>
              </p:nvSpPr>
              <p:spPr>
                <a:xfrm>
                  <a:off x="27" y="1714383"/>
                  <a:ext cx="2342356" cy="4684728"/>
                </a:xfrm>
                <a:custGeom>
                  <a:avLst/>
                  <a:gdLst>
                    <a:gd name="connsiteX0" fmla="*/ 0 w 2342356"/>
                    <a:gd name="connsiteY0" fmla="*/ 0 h 4684728"/>
                    <a:gd name="connsiteX1" fmla="*/ 2342356 w 2342356"/>
                    <a:gd name="connsiteY1" fmla="*/ 2342364 h 4684728"/>
                    <a:gd name="connsiteX2" fmla="*/ 0 w 2342356"/>
                    <a:gd name="connsiteY2" fmla="*/ 4684728 h 4684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42356" h="4684728">
                      <a:moveTo>
                        <a:pt x="0" y="0"/>
                      </a:moveTo>
                      <a:cubicBezTo>
                        <a:pt x="1293647" y="0"/>
                        <a:pt x="2342356" y="1048712"/>
                        <a:pt x="2342356" y="2342364"/>
                      </a:cubicBezTo>
                      <a:cubicBezTo>
                        <a:pt x="2342356" y="3636016"/>
                        <a:pt x="1293647" y="4684728"/>
                        <a:pt x="0" y="4684728"/>
                      </a:cubicBezTo>
                      <a:close/>
                    </a:path>
                  </a:pathLst>
                </a:custGeom>
                <a:solidFill>
                  <a:schemeClr val="accent1">
                    <a:alpha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marL="0" marR="0" lvl="0" indent="0" algn="ctr" defTabSz="913765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25000"/>
                    <a:buFontTx/>
                    <a:buNone/>
                    <a:defRPr/>
                  </a:pPr>
                  <a:endParaRPr kumimoji="0" lang="en-US" altLang="zh-CN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endParaRPr>
                </a:p>
              </p:txBody>
            </p:sp>
            <p:sp>
              <p:nvSpPr>
                <p:cNvPr id="42" name="PPT世界pptx.cn-8-6"/>
                <p:cNvSpPr/>
                <p:nvPr/>
              </p:nvSpPr>
              <p:spPr>
                <a:xfrm>
                  <a:off x="0" y="3144804"/>
                  <a:ext cx="898605" cy="1797216"/>
                </a:xfrm>
                <a:custGeom>
                  <a:avLst/>
                  <a:gdLst>
                    <a:gd name="connsiteX0" fmla="*/ 0 w 898605"/>
                    <a:gd name="connsiteY0" fmla="*/ 0 h 1797216"/>
                    <a:gd name="connsiteX1" fmla="*/ 898605 w 898605"/>
                    <a:gd name="connsiteY1" fmla="*/ 898608 h 1797216"/>
                    <a:gd name="connsiteX2" fmla="*/ 0 w 898605"/>
                    <a:gd name="connsiteY2" fmla="*/ 1797216 h 1797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8605" h="1797216">
                      <a:moveTo>
                        <a:pt x="0" y="0"/>
                      </a:moveTo>
                      <a:cubicBezTo>
                        <a:pt x="496286" y="0"/>
                        <a:pt x="898605" y="402321"/>
                        <a:pt x="898605" y="898608"/>
                      </a:cubicBezTo>
                      <a:cubicBezTo>
                        <a:pt x="898605" y="1394895"/>
                        <a:pt x="496286" y="1797216"/>
                        <a:pt x="0" y="1797216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GB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+mn-cs"/>
                  </a:endParaRPr>
                </a:p>
              </p:txBody>
            </p:sp>
            <p:pic>
              <p:nvPicPr>
                <p:cNvPr id="13" name="PPT世界pptx.cn-8-7" descr="图片包含 徽标&#10;&#10;描述已自动生成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669" y="3201680"/>
                  <a:ext cx="1258146" cy="127209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PPT世界pptx.cn-9"/>
          <p:cNvGrpSpPr/>
          <p:nvPr/>
        </p:nvGrpSpPr>
        <p:grpSpPr>
          <a:xfrm>
            <a:off x="3590841" y="3503412"/>
            <a:ext cx="3145155" cy="3057294"/>
            <a:chOff x="3311626" y="3503412"/>
            <a:chExt cx="3145155" cy="3057294"/>
          </a:xfrm>
        </p:grpSpPr>
        <p:sp>
          <p:nvSpPr>
            <p:cNvPr id="39" name="PPT世界pptx.cn-9-1"/>
            <p:cNvSpPr txBox="1"/>
            <p:nvPr/>
          </p:nvSpPr>
          <p:spPr>
            <a:xfrm>
              <a:off x="3311626" y="4757537"/>
              <a:ext cx="314515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需求分析与设计阶段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0" name="PPT世界pptx.cn-9-2"/>
            <p:cNvSpPr txBox="1"/>
            <p:nvPr/>
          </p:nvSpPr>
          <p:spPr>
            <a:xfrm>
              <a:off x="3541496" y="5177676"/>
              <a:ext cx="2676424" cy="1383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/>
                  <a:ea typeface="思源黑体 CN Regular"/>
                  <a:sym typeface="+mn-ea"/>
                </a:rPr>
                <a:t>完成核心功能模块的需求梳理，包括菜谱推荐、生成、食材管理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sym typeface="+mn-ea"/>
              </a:endParaRPr>
            </a:p>
            <a:p>
              <a:pPr marL="285750" indent="-285750" algn="just">
                <a:lnSpc>
                  <a:spcPct val="1200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/>
                  <a:ea typeface="思源黑体 CN Regular"/>
                  <a:sym typeface="+mn-ea"/>
                </a:rPr>
                <a:t>采用敏捷开发模型，持续进行需求调研和更新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sym typeface="+mn-ea"/>
              </a:endParaRPr>
            </a:p>
          </p:txBody>
        </p:sp>
        <p:sp>
          <p:nvSpPr>
            <p:cNvPr id="49" name="PPT世界pptx.cn-9-3"/>
            <p:cNvSpPr/>
            <p:nvPr/>
          </p:nvSpPr>
          <p:spPr>
            <a:xfrm>
              <a:off x="4339707" y="3503412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01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2" name="PPT世界pptx.cn-10"/>
          <p:cNvGrpSpPr/>
          <p:nvPr/>
        </p:nvGrpSpPr>
        <p:grpSpPr>
          <a:xfrm>
            <a:off x="7316579" y="3503412"/>
            <a:ext cx="3623310" cy="2798849"/>
            <a:chOff x="7037364" y="3503412"/>
            <a:chExt cx="3623310" cy="2798849"/>
          </a:xfrm>
        </p:grpSpPr>
        <p:sp>
          <p:nvSpPr>
            <p:cNvPr id="43" name="PPT世界pptx.cn-10-1"/>
            <p:cNvSpPr txBox="1"/>
            <p:nvPr/>
          </p:nvSpPr>
          <p:spPr>
            <a:xfrm>
              <a:off x="7037364" y="4754997"/>
              <a:ext cx="362331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原型设计与概要设计阶段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4" name="PPT世界pptx.cn-10-2"/>
            <p:cNvSpPr txBox="1"/>
            <p:nvPr/>
          </p:nvSpPr>
          <p:spPr>
            <a:xfrm>
              <a:off x="7497739" y="5177676"/>
              <a:ext cx="2702902" cy="112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fontAlgn="auto">
                <a:lnSpc>
                  <a:spcPct val="12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/>
                  <a:ea typeface="思源黑体 CN Regular"/>
                  <a:sym typeface="+mn-ea"/>
                </a:rPr>
                <a:t>使用墨刀工具完成交互原型设计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sym typeface="+mn-ea"/>
              </a:endParaRPr>
            </a:p>
            <a:p>
              <a:pPr marL="285750" marR="0" lvl="0" indent="-285750" algn="just" fontAlgn="auto">
                <a:lnSpc>
                  <a:spcPct val="12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Regular"/>
                  <a:ea typeface="思源黑体 CN Regular"/>
                  <a:sym typeface="+mn-ea"/>
                </a:rPr>
                <a:t>设计UML模型，包括用例图、活动图、类图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sym typeface="+mn-ea"/>
              </a:endParaRPr>
            </a:p>
          </p:txBody>
        </p:sp>
        <p:sp>
          <p:nvSpPr>
            <p:cNvPr id="50" name="PPT世界pptx.cn-10-3"/>
            <p:cNvSpPr/>
            <p:nvPr/>
          </p:nvSpPr>
          <p:spPr>
            <a:xfrm>
              <a:off x="8309189" y="3503412"/>
              <a:ext cx="1080000" cy="108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sp>
        <p:nvSpPr>
          <p:cNvPr id="30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2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3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4" name="PPT世界pptx.cn-5"/>
          <p:cNvSpPr txBox="1"/>
          <p:nvPr/>
        </p:nvSpPr>
        <p:spPr>
          <a:xfrm>
            <a:off x="149443" y="118272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pptx.cn-6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0" name="PPT世界pptx.cn-7"/>
          <p:cNvGrpSpPr/>
          <p:nvPr>
            <p:custDataLst>
              <p:tags r:id="rId1"/>
            </p:custDataLst>
          </p:nvPr>
        </p:nvGrpSpPr>
        <p:grpSpPr>
          <a:xfrm>
            <a:off x="1181904" y="2746339"/>
            <a:ext cx="2341540" cy="3537476"/>
            <a:chOff x="1181904" y="2746339"/>
            <a:chExt cx="2341540" cy="3537476"/>
          </a:xfrm>
        </p:grpSpPr>
        <p:sp>
          <p:nvSpPr>
            <p:cNvPr id="2" name="PPT世界pptx.cn-7-1"/>
            <p:cNvSpPr/>
            <p:nvPr>
              <p:custDataLst>
                <p:tags r:id="rId2"/>
              </p:custDataLst>
            </p:nvPr>
          </p:nvSpPr>
          <p:spPr>
            <a:xfrm>
              <a:off x="1685924" y="3160677"/>
              <a:ext cx="1333500" cy="13335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6" name="PPT世界pptx.cn-7-2"/>
            <p:cNvSpPr/>
            <p:nvPr>
              <p:custDataLst>
                <p:tags r:id="rId3"/>
              </p:custDataLst>
            </p:nvPr>
          </p:nvSpPr>
          <p:spPr>
            <a:xfrm rot="19127225">
              <a:off x="1271587" y="2746339"/>
              <a:ext cx="2162175" cy="2162175"/>
            </a:xfrm>
            <a:prstGeom prst="arc">
              <a:avLst>
                <a:gd name="adj1" fmla="val 15370780"/>
                <a:gd name="adj2" fmla="val 406341"/>
              </a:avLst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headEnd type="none"/>
              <a:tailEnd type="arrow" w="med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pic>
          <p:nvPicPr>
            <p:cNvPr id="12" name="PPT世界pptx.cn-7-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09772" y="3484524"/>
              <a:ext cx="685804" cy="685804"/>
            </a:xfrm>
            <a:prstGeom prst="rect">
              <a:avLst/>
            </a:prstGeom>
          </p:spPr>
        </p:pic>
        <p:sp>
          <p:nvSpPr>
            <p:cNvPr id="16" name="PPT世界pptx.cn-7-4"/>
            <p:cNvSpPr txBox="1"/>
            <p:nvPr>
              <p:custDataLst>
                <p:tags r:id="rId7"/>
              </p:custDataLst>
            </p:nvPr>
          </p:nvSpPr>
          <p:spPr>
            <a:xfrm flipH="1">
              <a:off x="1273979" y="4830409"/>
              <a:ext cx="213804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优化原型设计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7" name="PPT世界pptx.cn-7-5"/>
            <p:cNvSpPr txBox="1"/>
            <p:nvPr>
              <p:custDataLst>
                <p:tags r:id="rId8"/>
              </p:custDataLst>
            </p:nvPr>
          </p:nvSpPr>
          <p:spPr>
            <a:xfrm flipH="1">
              <a:off x="1181904" y="5223365"/>
              <a:ext cx="2341540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结合用户反馈和竞品分析，进一步完善交互细节，提升用户体验。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32" name="PPT世界pptx.cn-8"/>
          <p:cNvGrpSpPr/>
          <p:nvPr>
            <p:custDataLst>
              <p:tags r:id="rId9"/>
            </p:custDataLst>
          </p:nvPr>
        </p:nvGrpSpPr>
        <p:grpSpPr>
          <a:xfrm>
            <a:off x="5865650" y="2746339"/>
            <a:ext cx="3050540" cy="3537476"/>
            <a:chOff x="5869942" y="2746339"/>
            <a:chExt cx="3050540" cy="3537476"/>
          </a:xfrm>
        </p:grpSpPr>
        <p:sp>
          <p:nvSpPr>
            <p:cNvPr id="4" name="PPT世界pptx.cn-8-1"/>
            <p:cNvSpPr/>
            <p:nvPr>
              <p:custDataLst>
                <p:tags r:id="rId10"/>
              </p:custDataLst>
            </p:nvPr>
          </p:nvSpPr>
          <p:spPr>
            <a:xfrm>
              <a:off x="6677026" y="3160677"/>
              <a:ext cx="1333500" cy="13335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9" name="PPT世界pptx.cn-8-2"/>
            <p:cNvSpPr/>
            <p:nvPr>
              <p:custDataLst>
                <p:tags r:id="rId11"/>
              </p:custDataLst>
            </p:nvPr>
          </p:nvSpPr>
          <p:spPr>
            <a:xfrm rot="19127225">
              <a:off x="6262689" y="2746339"/>
              <a:ext cx="2162175" cy="2162175"/>
            </a:xfrm>
            <a:prstGeom prst="arc">
              <a:avLst>
                <a:gd name="adj1" fmla="val 15370780"/>
                <a:gd name="adj2" fmla="val 406341"/>
              </a:avLst>
            </a:prstGeom>
            <a:noFill/>
            <a:ln w="38100" cap="flat" cmpd="sng" algn="ctr">
              <a:solidFill>
                <a:schemeClr val="accent1"/>
              </a:solidFill>
              <a:prstDash val="solid"/>
              <a:miter lim="800000"/>
              <a:headEnd type="none"/>
              <a:tailEnd type="arrow" w="med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pic>
          <p:nvPicPr>
            <p:cNvPr id="14" name="PPT世界pptx.cn-8-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 cstate="email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34250" y="3517900"/>
              <a:ext cx="619052" cy="619052"/>
            </a:xfrm>
            <a:prstGeom prst="rect">
              <a:avLst/>
            </a:prstGeom>
          </p:spPr>
        </p:pic>
        <p:sp>
          <p:nvSpPr>
            <p:cNvPr id="18" name="PPT世界pptx.cn-8-4"/>
            <p:cNvSpPr txBox="1"/>
            <p:nvPr>
              <p:custDataLst>
                <p:tags r:id="rId15"/>
              </p:custDataLst>
            </p:nvPr>
          </p:nvSpPr>
          <p:spPr>
            <a:xfrm flipH="1">
              <a:off x="5869942" y="4830409"/>
              <a:ext cx="305054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代码质量与性能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优化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25" name="PPT世界pptx.cn-8-5"/>
            <p:cNvSpPr txBox="1"/>
            <p:nvPr>
              <p:custDataLst>
                <p:tags r:id="rId16"/>
              </p:custDataLst>
            </p:nvPr>
          </p:nvSpPr>
          <p:spPr>
            <a:xfrm flipH="1">
              <a:off x="6160137" y="5223365"/>
              <a:ext cx="2367279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建立代码评审机制，确保代码质量；优化算法性能，提升小程序的响应速度。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31" name="PPT世界pptx.cn-9"/>
          <p:cNvGrpSpPr/>
          <p:nvPr>
            <p:custDataLst>
              <p:tags r:id="rId17"/>
            </p:custDataLst>
          </p:nvPr>
        </p:nvGrpSpPr>
        <p:grpSpPr>
          <a:xfrm>
            <a:off x="3565200" y="1542188"/>
            <a:ext cx="2715260" cy="3366326"/>
            <a:chOff x="3573779" y="1542188"/>
            <a:chExt cx="2715260" cy="3366326"/>
          </a:xfrm>
        </p:grpSpPr>
        <p:sp>
          <p:nvSpPr>
            <p:cNvPr id="3" name="PPT世界pptx.cn-9-1"/>
            <p:cNvSpPr/>
            <p:nvPr>
              <p:custDataLst>
                <p:tags r:id="rId18"/>
              </p:custDataLst>
            </p:nvPr>
          </p:nvSpPr>
          <p:spPr>
            <a:xfrm>
              <a:off x="4181473" y="3160677"/>
              <a:ext cx="1333500" cy="133350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" name="PPT世界pptx.cn-9-2"/>
            <p:cNvSpPr/>
            <p:nvPr>
              <p:custDataLst>
                <p:tags r:id="rId19"/>
              </p:custDataLst>
            </p:nvPr>
          </p:nvSpPr>
          <p:spPr>
            <a:xfrm rot="2472775" flipV="1">
              <a:off x="3767136" y="2746339"/>
              <a:ext cx="2162175" cy="2162175"/>
            </a:xfrm>
            <a:prstGeom prst="arc">
              <a:avLst>
                <a:gd name="adj1" fmla="val 15370780"/>
                <a:gd name="adj2" fmla="val 406341"/>
              </a:avLst>
            </a:prstGeom>
            <a:noFill/>
            <a:ln w="38100" cap="flat" cmpd="sng" algn="ctr">
              <a:solidFill>
                <a:schemeClr val="accent4"/>
              </a:solidFill>
              <a:prstDash val="solid"/>
              <a:miter lim="800000"/>
              <a:headEnd type="none"/>
              <a:tailEnd type="arrow" w="med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pic>
          <p:nvPicPr>
            <p:cNvPr id="13" name="PPT世界pptx.cn-9-3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 cstate="email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05321" y="3484524"/>
              <a:ext cx="685804" cy="685804"/>
            </a:xfrm>
            <a:prstGeom prst="rect">
              <a:avLst/>
            </a:prstGeom>
          </p:spPr>
        </p:pic>
        <p:sp>
          <p:nvSpPr>
            <p:cNvPr id="26" name="PPT世界pptx.cn-9-4"/>
            <p:cNvSpPr txBox="1"/>
            <p:nvPr>
              <p:custDataLst>
                <p:tags r:id="rId23"/>
              </p:custDataLst>
            </p:nvPr>
          </p:nvSpPr>
          <p:spPr>
            <a:xfrm flipH="1">
              <a:off x="3573779" y="1542188"/>
              <a:ext cx="27152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增加团队协作频率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27" name="PPT世界pptx.cn-9-5"/>
            <p:cNvSpPr txBox="1"/>
            <p:nvPr>
              <p:custDataLst>
                <p:tags r:id="rId24"/>
              </p:custDataLst>
            </p:nvPr>
          </p:nvSpPr>
          <p:spPr>
            <a:xfrm flipH="1">
              <a:off x="3664584" y="1935451"/>
              <a:ext cx="2367279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每周定期团队会议，报告进度、解决问题、讨论新需求等，保持高效的团队沟通。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grpSp>
        <p:nvGrpSpPr>
          <p:cNvPr id="33" name="PPT世界pptx.cn-10"/>
          <p:cNvGrpSpPr/>
          <p:nvPr>
            <p:custDataLst>
              <p:tags r:id="rId25"/>
            </p:custDataLst>
          </p:nvPr>
        </p:nvGrpSpPr>
        <p:grpSpPr>
          <a:xfrm>
            <a:off x="8522971" y="1542188"/>
            <a:ext cx="2663825" cy="3366326"/>
            <a:chOff x="8522971" y="1542188"/>
            <a:chExt cx="2663825" cy="3366326"/>
          </a:xfrm>
        </p:grpSpPr>
        <p:sp>
          <p:nvSpPr>
            <p:cNvPr id="5" name="PPT世界pptx.cn-10-1"/>
            <p:cNvSpPr/>
            <p:nvPr>
              <p:custDataLst>
                <p:tags r:id="rId26"/>
              </p:custDataLst>
            </p:nvPr>
          </p:nvSpPr>
          <p:spPr>
            <a:xfrm>
              <a:off x="9172575" y="3160677"/>
              <a:ext cx="1333500" cy="133350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" name="PPT世界pptx.cn-10-2"/>
            <p:cNvSpPr/>
            <p:nvPr>
              <p:custDataLst>
                <p:tags r:id="rId27"/>
              </p:custDataLst>
            </p:nvPr>
          </p:nvSpPr>
          <p:spPr>
            <a:xfrm rot="2472775" flipV="1">
              <a:off x="8758238" y="2746339"/>
              <a:ext cx="2162175" cy="2162175"/>
            </a:xfrm>
            <a:prstGeom prst="arc">
              <a:avLst>
                <a:gd name="adj1" fmla="val 15370780"/>
                <a:gd name="adj2" fmla="val 406341"/>
              </a:avLst>
            </a:prstGeom>
            <a:noFill/>
            <a:ln w="38100" cap="flat" cmpd="sng" algn="ctr">
              <a:solidFill>
                <a:schemeClr val="accent4"/>
              </a:solidFill>
              <a:prstDash val="solid"/>
              <a:miter lim="800000"/>
              <a:headEnd type="none"/>
              <a:tailEnd type="arrow" w="med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pic>
          <p:nvPicPr>
            <p:cNvPr id="15" name="PPT世界pptx.cn-10-3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 cstate="email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40899" y="3429000"/>
              <a:ext cx="796852" cy="796852"/>
            </a:xfrm>
            <a:prstGeom prst="rect">
              <a:avLst/>
            </a:prstGeom>
          </p:spPr>
        </p:pic>
        <p:sp>
          <p:nvSpPr>
            <p:cNvPr id="28" name="PPT世界pptx.cn-10-4"/>
            <p:cNvSpPr txBox="1"/>
            <p:nvPr>
              <p:custDataLst>
                <p:tags r:id="rId31"/>
              </p:custDataLst>
            </p:nvPr>
          </p:nvSpPr>
          <p:spPr>
            <a:xfrm flipH="1">
              <a:off x="8522971" y="1542188"/>
              <a:ext cx="266382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开展用户体验测试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29" name="PPT世界pptx.cn-10-5"/>
            <p:cNvSpPr txBox="1"/>
            <p:nvPr>
              <p:custDataLst>
                <p:tags r:id="rId32"/>
              </p:custDataLst>
            </p:nvPr>
          </p:nvSpPr>
          <p:spPr>
            <a:xfrm flipH="1">
              <a:off x="8655686" y="1935451"/>
              <a:ext cx="2367279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Light" panose="020B0300000000000000" pitchFamily="34" charset="-122"/>
                </a:rPr>
                <a:t>邀请部分用户试用产品，收集使用反馈，并基于反馈进一步调整产品功能和设计。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Light" panose="020B0300000000000000" pitchFamily="34" charset="-122"/>
              </a:endParaRPr>
            </a:p>
          </p:txBody>
        </p:sp>
      </p:grpSp>
      <p:sp>
        <p:nvSpPr>
          <p:cNvPr id="19" name="PPT世界pptx.cn-1"/>
          <p:cNvSpPr/>
          <p:nvPr/>
        </p:nvSpPr>
        <p:spPr>
          <a:xfrm>
            <a:off x="0" y="0"/>
            <a:ext cx="12192000" cy="419475"/>
          </a:xfrm>
          <a:custGeom>
            <a:avLst/>
            <a:gdLst>
              <a:gd name="connsiteX0" fmla="*/ 0 w 12142596"/>
              <a:gd name="connsiteY0" fmla="*/ 0 h 850440"/>
              <a:gd name="connsiteX1" fmla="*/ 12142597 w 12142596"/>
              <a:gd name="connsiteY1" fmla="*/ 0 h 850440"/>
              <a:gd name="connsiteX2" fmla="*/ 12142597 w 12142596"/>
              <a:gd name="connsiteY2" fmla="*/ 850441 h 850440"/>
              <a:gd name="connsiteX3" fmla="*/ 0 w 12142596"/>
              <a:gd name="connsiteY3" fmla="*/ 850441 h 85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2596" h="850440">
                <a:moveTo>
                  <a:pt x="0" y="0"/>
                </a:moveTo>
                <a:lnTo>
                  <a:pt x="12142597" y="0"/>
                </a:lnTo>
                <a:lnTo>
                  <a:pt x="12142597" y="850441"/>
                </a:lnTo>
                <a:lnTo>
                  <a:pt x="0" y="850441"/>
                </a:lnTo>
                <a:close/>
              </a:path>
            </a:pathLst>
          </a:custGeom>
          <a:solidFill>
            <a:schemeClr val="accent1"/>
          </a:solidFill>
          <a:ln w="35288" cap="flat">
            <a:noFill/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PPT世界pptx.cn-2"/>
          <p:cNvSpPr/>
          <p:nvPr/>
        </p:nvSpPr>
        <p:spPr>
          <a:xfrm>
            <a:off x="276258" y="228232"/>
            <a:ext cx="961359" cy="27854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4" name="PPT世界pptx.cn-3"/>
          <p:cNvSpPr txBox="1"/>
          <p:nvPr/>
        </p:nvSpPr>
        <p:spPr>
          <a:xfrm>
            <a:off x="200045" y="599289"/>
            <a:ext cx="217476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pc="0" noProof="0" dirty="0">
                <a:ln>
                  <a:noFill/>
                </a:ln>
                <a:solidFill>
                  <a:schemeClr val="accent4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  <a:sym typeface="+mn-ea"/>
              </a:rPr>
              <a:t>项目进度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5" name="PPT世界pptx.cn-4"/>
          <p:cNvSpPr txBox="1"/>
          <p:nvPr/>
        </p:nvSpPr>
        <p:spPr>
          <a:xfrm>
            <a:off x="314471" y="229007"/>
            <a:ext cx="884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27000" dist="63500" dir="2700000" algn="tl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02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" dist="63500" dir="2700000" algn="tl">
                  <a:prstClr val="black">
                    <a:alpha val="20000"/>
                  </a:prst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6" name="PPT世界pptx.cn-5"/>
          <p:cNvSpPr txBox="1"/>
          <p:nvPr/>
        </p:nvSpPr>
        <p:spPr>
          <a:xfrm>
            <a:off x="149443" y="1182724"/>
            <a:ext cx="2225712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1500" b="0" spc="600">
                <a:gradFill>
                  <a:gsLst>
                    <a:gs pos="0">
                      <a:srgbClr val="55E2EA"/>
                    </a:gs>
                    <a:gs pos="100000">
                      <a:srgbClr val="5346FC"/>
                    </a:gs>
                  </a:gsLst>
                  <a:lin ang="5400000" scaled="1"/>
                </a:gradFill>
                <a:effectLst/>
                <a:latin typeface="锐字真言体免费商用" panose="02010600030101010101" pitchFamily="2" charset="-122"/>
                <a:ea typeface="锐字真言体免费商用" panose="02010600030101010101" pitchFamily="2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" kern="0" spc="30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+mn-ea"/>
              </a:rPr>
              <a:t>PROJECT PROCESS</a:t>
            </a:r>
            <a:endParaRPr kumimoji="0" lang="en-US" altLang="zh-CN" sz="800" b="0" i="0" u="none" strike="noStrike" kern="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37" name="PPT世界pptx.cn-9"/>
          <p:cNvGrpSpPr/>
          <p:nvPr/>
        </p:nvGrpSpPr>
        <p:grpSpPr>
          <a:xfrm>
            <a:off x="3709944" y="662760"/>
            <a:ext cx="4772386" cy="581948"/>
            <a:chOff x="3709944" y="5412730"/>
            <a:chExt cx="4772386" cy="581948"/>
          </a:xfrm>
        </p:grpSpPr>
        <p:sp>
          <p:nvSpPr>
            <p:cNvPr id="38" name="PPT世界pptx.cn-9-1"/>
            <p:cNvSpPr txBox="1"/>
            <p:nvPr/>
          </p:nvSpPr>
          <p:spPr>
            <a:xfrm>
              <a:off x="3709944" y="5502553"/>
              <a:ext cx="4772386" cy="492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3200" spc="300">
                  <a:gradFill>
                    <a:gsLst>
                      <a:gs pos="0">
                        <a:schemeClr val="bg1"/>
                      </a:gs>
                      <a:gs pos="100000">
                        <a:schemeClr val="accent4"/>
                      </a:gs>
                    </a:gsLst>
                    <a:lin ang="2700000" scaled="0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Light" panose="020B0300000000000000" pitchFamily="34" charset="-122"/>
                </a:rPr>
                <a:t>Alpha冲刺阶段改进计划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Light" panose="020B0300000000000000" pitchFamily="34" charset="-122"/>
              </a:endParaRPr>
            </a:p>
          </p:txBody>
        </p:sp>
        <p:cxnSp>
          <p:nvCxnSpPr>
            <p:cNvPr id="39" name="PPT世界pptx.cn-9-2"/>
            <p:cNvCxnSpPr/>
            <p:nvPr/>
          </p:nvCxnSpPr>
          <p:spPr>
            <a:xfrm flipH="1">
              <a:off x="4852198" y="5412730"/>
              <a:ext cx="240886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0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00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01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02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03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04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05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06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07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08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09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1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10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11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12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13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14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15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16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17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18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19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2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20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21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22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23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24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25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26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27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28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29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3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30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31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32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33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34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35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36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37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38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39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4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40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41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42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43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44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45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46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47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48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49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5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50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51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52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53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54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55.xml><?xml version="1.0" encoding="utf-8"?>
<p:tagLst xmlns:p="http://schemas.openxmlformats.org/presentationml/2006/main">
  <p:tag name="KSO_WM_DIAGRAM_VIRTUALLY_FRAME" val="{&quot;height&quot;:354.18661417322835,&quot;left&quot;:36.806692913385824,&quot;top&quot;:136.47314960629924,&quot;width&quot;:886.3866141732284}"/>
</p:tagLst>
</file>

<file path=ppt/tags/tag156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157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58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59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60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1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2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3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4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5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6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7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8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69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70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1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2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3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4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5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6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7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8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79.xml><?xml version="1.0" encoding="utf-8"?>
<p:tagLst xmlns:p="http://schemas.openxmlformats.org/presentationml/2006/main">
  <p:tag name="KSO_WM_DIAGRAM_VIRTUALLY_FRAME" val="{&quot;height&quot;:415.70362204724404,&quot;left&quot;:52,&quot;top&quot;:129.01535433070867,&quot;width&quot;:880.751968503937}"/>
</p:tagLst>
</file>

<file path=ppt/tags/tag18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80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81.xml><?xml version="1.0" encoding="utf-8"?>
<p:tagLst xmlns:p="http://schemas.openxmlformats.org/presentationml/2006/main">
  <p:tag name="KSO_WM_DIAGRAM_VIRTUALLY_FRAME" val="{&quot;height&quot;:417.2000000000001,&quot;left&quot;:0,&quot;top&quot;:100.51755905511808,&quot;width&quot;:960}"/>
</p:tagLst>
</file>

<file path=ppt/tags/tag182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83.xml><?xml version="1.0" encoding="utf-8"?>
<p:tagLst xmlns:p="http://schemas.openxmlformats.org/presentationml/2006/main">
  <p:tag name="KSO_WM_DIAGRAM_VIRTUALLY_FRAME" val="{&quot;height&quot;:417.2000000000001,&quot;left&quot;:0,&quot;top&quot;:100.51755905511808,&quot;width&quot;:960}"/>
</p:tagLst>
</file>

<file path=ppt/tags/tag184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85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86.xml><?xml version="1.0" encoding="utf-8"?>
<p:tagLst xmlns:p="http://schemas.openxmlformats.org/presentationml/2006/main">
  <p:tag name="KSO_WM_DIAGRAM_VIRTUALLY_FRAME" val="{&quot;height&quot;:410.5313385826772,&quot;left&quot;:0,&quot;top&quot;:100.51755905511808,&quot;width&quot;:960}"/>
</p:tagLst>
</file>

<file path=ppt/tags/tag187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88.xml><?xml version="1.0" encoding="utf-8"?>
<p:tagLst xmlns:p="http://schemas.openxmlformats.org/presentationml/2006/main">
  <p:tag name="KSO_WM_DIAGRAM_VIRTUALLY_FRAME" val="{&quot;height&quot;:417.2000000000001,&quot;left&quot;:0,&quot;top&quot;:100.51755905511808,&quot;width&quot;:960}"/>
</p:tagLst>
</file>

<file path=ppt/tags/tag189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9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190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91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92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93.xml><?xml version="1.0" encoding="utf-8"?>
<p:tagLst xmlns:p="http://schemas.openxmlformats.org/presentationml/2006/main">
  <p:tag name="KSO_WM_DIAGRAM_VIRTUALLY_FRAME" val="{&quot;height&quot;:410.5313385826772,&quot;left&quot;:0,&quot;top&quot;:100.51755905511808,&quot;width&quot;:960}"/>
</p:tagLst>
</file>

<file path=ppt/tags/tag194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95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96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97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98.xml><?xml version="1.0" encoding="utf-8"?>
<p:tagLst xmlns:p="http://schemas.openxmlformats.org/presentationml/2006/main">
  <p:tag name="KSO_WM_DIAGRAM_VIRTUALLY_FRAME" val="{&quot;height&quot;:417.21755905511816,&quot;left&quot;:0,&quot;top&quot;:100.5,&quot;width&quot;:960}"/>
</p:tagLst>
</file>

<file path=ppt/tags/tag199.xml><?xml version="1.0" encoding="utf-8"?>
<p:tagLst xmlns:p="http://schemas.openxmlformats.org/presentationml/2006/main">
  <p:tag name="KSO_WM_DIAGRAM_VIRTUALLY_FRAME" val="{&quot;height&quot;:410.5313385826772,&quot;left&quot;:0,&quot;top&quot;:100.51755905511808,&quot;width&quot;:960}"/>
</p:tagLst>
</file>

<file path=ppt/tags/tag2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20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200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01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02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03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04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05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06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07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08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09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210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1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2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3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4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5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6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7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8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19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220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1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2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3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4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5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6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7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8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29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3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230.xml><?xml version="1.0" encoding="utf-8"?>
<p:tagLst xmlns:p="http://schemas.openxmlformats.org/presentationml/2006/main">
  <p:tag name="KSO_WM_DIAGRAM_VIRTUALLY_FRAME" val="{&quot;height&quot;:404.13511811023625,&quot;left&quot;:53.937244094488186,&quot;top&quot;:103.86488188976378,&quot;width&quot;:859.4848818897639}"/>
</p:tagLst>
</file>

<file path=ppt/tags/tag231.xml><?xml version="1.0" encoding="utf-8"?>
<p:tagLst xmlns:p="http://schemas.openxmlformats.org/presentationml/2006/main">
  <p:tag name="KSO_WPP_MARK_KEY" val="aef71856-035a-4651-bc93-8a71f14d1ec0"/>
  <p:tag name="COMMONDATA" val="eyJoZGlkIjoiOTc5MDM5YWY0M2ZiNWQyNjZkMDljMzY1M2E2NDExY2QifQ=="/>
  <p:tag name="commondata" val="eyJoZGlkIjoiMzI3OWY0ZGJkMDNhNDg3OGJiMzU3ZWIyYWQxYWRiNWQifQ=="/>
</p:tagLst>
</file>

<file path=ppt/tags/tag24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25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26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27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28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29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30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1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2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3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4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5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6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7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8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39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40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1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2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3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4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5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6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7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8.xml><?xml version="1.0" encoding="utf-8"?>
<p:tagLst xmlns:p="http://schemas.openxmlformats.org/presentationml/2006/main">
  <p:tag name="KSO_WM_DIAGRAM_VIRTUALLY_FRAME" val="{&quot;height&quot;:438.00433070866137,&quot;left&quot;:72.64338582677165,&quot;top&quot;:122.78464566929134,&quot;width&quot;:869.8516535433071}"/>
</p:tagLst>
</file>

<file path=ppt/tags/tag49.xml><?xml version="1.0" encoding="utf-8"?>
<p:tagLst xmlns:p="http://schemas.openxmlformats.org/presentationml/2006/main">
  <p:tag name="KSO_WM_DIAGRAM_VIRTUALLY_FRAME" val="{&quot;height&quot;:413.2153543307087,&quot;left&quot;:72.64338582677165,&quot;top&quot;:126.78464566929134,&quot;width&quot;:887.3566141732284}"/>
</p:tagLst>
</file>

<file path=ppt/tags/tag5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50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51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52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53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54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55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56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57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58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59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6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60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61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62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63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64.xml><?xml version="1.0" encoding="utf-8"?>
<p:tagLst xmlns:p="http://schemas.openxmlformats.org/presentationml/2006/main">
  <p:tag name="KSO_WM_DIAGRAM_VIRTUALLY_FRAME" val="{&quot;height&quot;:349.9049606299212,&quot;left&quot;:84.88401574803149,&quot;top&quot;:140.8527559055118,&quot;width&quot;:374.5614173228347}"/>
</p:tagLst>
</file>

<file path=ppt/tags/tag65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66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67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68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69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70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1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2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3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4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5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6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7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8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79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80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1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2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3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4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5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6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7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8.xml><?xml version="1.0" encoding="utf-8"?>
<p:tagLst xmlns:p="http://schemas.openxmlformats.org/presentationml/2006/main">
  <p:tag name="KSO_WM_DIAGRAM_VIRTUALLY_FRAME" val="{&quot;height&quot;:373.35645669291335,&quot;left&quot;:93.06330708661417,&quot;top&quot;:121.43212598425195,&quot;width&quot;:788.5867716535433}"/>
</p:tagLst>
</file>

<file path=ppt/tags/tag89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9.xml><?xml version="1.0" encoding="utf-8"?>
<p:tagLst xmlns:p="http://schemas.openxmlformats.org/presentationml/2006/main">
  <p:tag name="KSO_WM_DIAGRAM_VIRTUALLY_FRAME" val="{&quot;height&quot;:242.2162204724409,&quot;left&quot;:514.9515748031496,&quot;top&quot;:206.77102362204724,&quot;width&quot;:383.904094488189}"/>
</p:tagLst>
</file>

<file path=ppt/tags/tag90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91.xml><?xml version="1.0" encoding="utf-8"?>
<p:tagLst xmlns:p="http://schemas.openxmlformats.org/presentationml/2006/main">
  <p:tag name="KSO_WM_DIAGRAM_VIRTUALLY_FRAME" val="{&quot;height&quot;:338.0671653543308,&quot;left&quot;:36.80669291338578,&quot;top&quot;:128.24755905511807,&quot;width&quot;:886.3866141732284}"/>
</p:tagLst>
</file>

<file path=ppt/tags/tag92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93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94.xml><?xml version="1.0" encoding="utf-8"?>
<p:tagLst xmlns:p="http://schemas.openxmlformats.org/presentationml/2006/main">
  <p:tag name="KSO_WM_DIAGRAM_VIRTUALLY_FRAME" val="{&quot;height&quot;:338.0671653543308,&quot;left&quot;:36.80669291338578,&quot;top&quot;:128.24755905511807,&quot;width&quot;:886.3866141732284}"/>
</p:tagLst>
</file>

<file path=ppt/tags/tag95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96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97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98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ags/tag99.xml><?xml version="1.0" encoding="utf-8"?>
<p:tagLst xmlns:p="http://schemas.openxmlformats.org/presentationml/2006/main">
  <p:tag name="KSO_WM_DIAGRAM_VIRTUALLY_FRAME" val="{&quot;height&quot;:338.0671653543308,&quot;left&quot;:37.55,&quot;top&quot;:129.04755905511806,&quot;width&quot;:886.3933070866142}"/>
</p:tagLst>
</file>

<file path=ppt/theme/theme1.xml><?xml version="1.0" encoding="utf-8"?>
<a:theme xmlns:a="http://schemas.openxmlformats.org/drawingml/2006/main" name="Office 主题​​">
  <a:themeElements>
    <a:clrScheme name="PPT世界-9月模板-2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145F"/>
      </a:accent1>
      <a:accent2>
        <a:srgbClr val="000833"/>
      </a:accent2>
      <a:accent3>
        <a:srgbClr val="FFC000"/>
      </a:accent3>
      <a:accent4>
        <a:srgbClr val="ED7D31"/>
      </a:accent4>
      <a:accent5>
        <a:srgbClr val="FFFFFF"/>
      </a:accent5>
      <a:accent6>
        <a:srgbClr val="A3A3A3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3803</Words>
  <Application>WPS 演示</Application>
  <PresentationFormat>宽屏</PresentationFormat>
  <Paragraphs>511</Paragraphs>
  <Slides>21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思源黑体 CN Bold</vt:lpstr>
      <vt:lpstr>思源黑体 CN Light</vt:lpstr>
      <vt:lpstr>锐字真言体免费商用</vt:lpstr>
      <vt:lpstr>思源黑体 CN Regular</vt:lpstr>
      <vt:lpstr>黑体</vt:lpstr>
      <vt:lpstr>演示流云楷</vt:lpstr>
      <vt:lpstr>阿里巴巴普惠体 2.0 35 Thin</vt:lpstr>
      <vt:lpstr>阿里巴巴普惠体 2.0 95 ExtraBold</vt:lpstr>
      <vt:lpstr>阿里巴巴普惠体 2.0 75 SemiBold</vt:lpstr>
      <vt:lpstr>OPPOSans B</vt:lpstr>
      <vt:lpstr>OPPOSans R</vt:lpstr>
      <vt:lpstr>微软雅黑</vt:lpstr>
      <vt:lpstr>Arial Unicode MS</vt:lpstr>
      <vt:lpstr>PingFang SC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宇</dc:creator>
  <cp:lastModifiedBy>败笔。</cp:lastModifiedBy>
  <cp:revision>116</cp:revision>
  <dcterms:created xsi:type="dcterms:W3CDTF">2022-02-13T06:48:00Z</dcterms:created>
  <dcterms:modified xsi:type="dcterms:W3CDTF">2024-11-15T12:10:10Z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94FF30E4760B431E9CC329F16FC14C7F_13</vt:lpwstr>
  </property>
  <property fmtid="{D5CDD505-2E9C-101B-9397-08002B2CF9AE}" pid="3" name="KSOProductBuildVer">
    <vt:lpwstr>2052-12.1.0.18608</vt:lpwstr>
  </property>
</Properties>
</file>